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74" r:id="rId6"/>
    <p:sldId id="277" r:id="rId7"/>
    <p:sldId id="262" r:id="rId8"/>
    <p:sldId id="269" r:id="rId9"/>
    <p:sldId id="263" r:id="rId10"/>
    <p:sldId id="279" r:id="rId11"/>
    <p:sldId id="280" r:id="rId12"/>
    <p:sldId id="281" r:id="rId13"/>
    <p:sldId id="273" r:id="rId14"/>
    <p:sldId id="275" r:id="rId15"/>
    <p:sldId id="276" r:id="rId16"/>
    <p:sldId id="278" r:id="rId1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183A5D"/>
    <a:srgbClr val="132E49"/>
    <a:srgbClr val="0A1928"/>
    <a:srgbClr val="ED6579"/>
    <a:srgbClr val="01C4BE"/>
    <a:srgbClr val="3ABE99"/>
    <a:srgbClr val="C0162E"/>
    <a:srgbClr val="F397A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30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3256625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28113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172919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4167154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352673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220140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82978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825477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8429D3-D0E3-4A75-96D4-68BB5A2F4E44}" type="slidenum">
              <a:rPr lang="zh-CN" altLang="en-US" smtClean="0"/>
              <a:pPr/>
              <a:t>‹#›</a:t>
            </a:fld>
            <a:endParaRPr lang="zh-CN" altLang="en-US"/>
          </a:p>
        </p:txBody>
      </p:sp>
      <p:sp>
        <p:nvSpPr>
          <p:cNvPr id="5" name="椭圆 4"/>
          <p:cNvSpPr/>
          <p:nvPr userDrawn="1"/>
        </p:nvSpPr>
        <p:spPr>
          <a:xfrm>
            <a:off x="308226" y="-569787"/>
            <a:ext cx="491874" cy="491874"/>
          </a:xfrm>
          <a:prstGeom prst="ellipse">
            <a:avLst/>
          </a:prstGeom>
          <a:solidFill>
            <a:srgbClr val="18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990364" y="-569787"/>
            <a:ext cx="491874" cy="491874"/>
          </a:xfrm>
          <a:prstGeom prst="ellipse">
            <a:avLst/>
          </a:prstGeom>
          <a:solidFill>
            <a:srgbClr val="3AB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672502" y="-569787"/>
            <a:ext cx="491874" cy="491874"/>
          </a:xfrm>
          <a:prstGeom prst="ellipse">
            <a:avLst/>
          </a:prstGeom>
          <a:solidFill>
            <a:srgbClr val="ED6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2354639" y="-569787"/>
            <a:ext cx="491874" cy="491874"/>
          </a:xfrm>
          <a:prstGeom prst="ellipse">
            <a:avLst/>
          </a:prstGeom>
          <a:solidFill>
            <a:srgbClr val="01C4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607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293758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968E2DE-9366-44AE-A78E-5AB84A26933A}" type="datetimeFigureOut">
              <a:rPr lang="zh-CN" altLang="en-US" smtClean="0"/>
              <a:pPr/>
              <a:t>2020/1/11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2309304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rgbClr val="F0F0F0"/>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68E2DE-9366-44AE-A78E-5AB84A26933A}" type="datetimeFigureOut">
              <a:rPr lang="zh-CN" altLang="en-US" smtClean="0"/>
              <a:pPr/>
              <a:t>2020/1/11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28429D3-D0E3-4A75-96D4-68BB5A2F4E44}" type="slidenum">
              <a:rPr lang="zh-CN" altLang="en-US" smtClean="0"/>
              <a:pPr/>
              <a:t>‹#›</a:t>
            </a:fld>
            <a:endParaRPr lang="zh-CN" altLang="en-US"/>
          </a:p>
        </p:txBody>
      </p:sp>
    </p:spTree>
    <p:extLst>
      <p:ext uri="{BB962C8B-B14F-4D97-AF65-F5344CB8AC3E}">
        <p14:creationId xmlns:p14="http://schemas.microsoft.com/office/powerpoint/2010/main" val="424349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g"/><Relationship Id="rId10" Type="http://schemas.openxmlformats.org/officeDocument/2006/relationships/image" Target="../media/image33.jpeg"/><Relationship Id="rId4" Type="http://schemas.openxmlformats.org/officeDocument/2006/relationships/image" Target="../media/image27.jpg"/><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044113" y="1441245"/>
            <a:ext cx="4472071" cy="3702255"/>
            <a:chOff x="4425186" y="923072"/>
            <a:chExt cx="3367388" cy="3276964"/>
          </a:xfrm>
        </p:grpSpPr>
        <p:sp>
          <p:nvSpPr>
            <p:cNvPr id="22" name="AutoShape 2"/>
            <p:cNvSpPr>
              <a:spLocks/>
            </p:cNvSpPr>
            <p:nvPr/>
          </p:nvSpPr>
          <p:spPr bwMode="auto">
            <a:xfrm>
              <a:off x="4425186" y="2437653"/>
              <a:ext cx="669625" cy="1761388"/>
            </a:xfrm>
            <a:custGeom>
              <a:avLst/>
              <a:gdLst/>
              <a:ahLst/>
              <a:cxnLst/>
              <a:rect l="0" t="0" r="r" b="b"/>
              <a:pathLst>
                <a:path w="21600" h="21600">
                  <a:moveTo>
                    <a:pt x="21600" y="21600"/>
                  </a:moveTo>
                  <a:lnTo>
                    <a:pt x="0" y="21600"/>
                  </a:lnTo>
                  <a:lnTo>
                    <a:pt x="0" y="4642"/>
                  </a:lnTo>
                  <a:lnTo>
                    <a:pt x="10755" y="0"/>
                  </a:lnTo>
                  <a:lnTo>
                    <a:pt x="21600" y="4642"/>
                  </a:lnTo>
                  <a:close/>
                  <a:moveTo>
                    <a:pt x="21600" y="21600"/>
                  </a:moveTo>
                </a:path>
              </a:pathLst>
            </a:custGeom>
            <a:solidFill>
              <a:srgbClr val="3ABE9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23" name="AutoShape 3"/>
            <p:cNvSpPr>
              <a:spLocks/>
            </p:cNvSpPr>
            <p:nvPr/>
          </p:nvSpPr>
          <p:spPr bwMode="auto">
            <a:xfrm>
              <a:off x="7118416" y="2715754"/>
              <a:ext cx="674158" cy="1479566"/>
            </a:xfrm>
            <a:custGeom>
              <a:avLst/>
              <a:gdLst/>
              <a:ahLst/>
              <a:cxnLst/>
              <a:rect l="0" t="0" r="r" b="b"/>
              <a:pathLst>
                <a:path w="21600" h="21600">
                  <a:moveTo>
                    <a:pt x="21600" y="21600"/>
                  </a:moveTo>
                  <a:lnTo>
                    <a:pt x="0" y="21600"/>
                  </a:lnTo>
                  <a:lnTo>
                    <a:pt x="0" y="5527"/>
                  </a:lnTo>
                  <a:lnTo>
                    <a:pt x="10755" y="0"/>
                  </a:lnTo>
                  <a:lnTo>
                    <a:pt x="21600" y="5527"/>
                  </a:lnTo>
                  <a:close/>
                  <a:moveTo>
                    <a:pt x="21600" y="21600"/>
                  </a:moveTo>
                </a:path>
              </a:pathLst>
            </a:custGeom>
            <a:solidFill>
              <a:srgbClr val="01C4B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24" name="AutoShape 4"/>
            <p:cNvSpPr>
              <a:spLocks/>
            </p:cNvSpPr>
            <p:nvPr/>
          </p:nvSpPr>
          <p:spPr bwMode="auto">
            <a:xfrm>
              <a:off x="5773286" y="2250040"/>
              <a:ext cx="668492" cy="1947703"/>
            </a:xfrm>
            <a:custGeom>
              <a:avLst/>
              <a:gdLst/>
              <a:ahLst/>
              <a:cxnLst/>
              <a:rect l="0" t="0" r="r" b="b"/>
              <a:pathLst>
                <a:path w="21600" h="21600">
                  <a:moveTo>
                    <a:pt x="21600" y="21600"/>
                  </a:moveTo>
                  <a:lnTo>
                    <a:pt x="0" y="21600"/>
                  </a:lnTo>
                  <a:lnTo>
                    <a:pt x="0" y="4200"/>
                  </a:lnTo>
                  <a:lnTo>
                    <a:pt x="10755" y="0"/>
                  </a:lnTo>
                  <a:lnTo>
                    <a:pt x="21600" y="4200"/>
                  </a:lnTo>
                  <a:close/>
                  <a:moveTo>
                    <a:pt x="21600" y="21600"/>
                  </a:moveTo>
                </a:path>
              </a:pathLst>
            </a:custGeom>
            <a:solidFill>
              <a:schemeClr val="bg1">
                <a:lumMod val="6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25" name="AutoShape 5"/>
            <p:cNvSpPr>
              <a:spLocks/>
            </p:cNvSpPr>
            <p:nvPr/>
          </p:nvSpPr>
          <p:spPr bwMode="auto">
            <a:xfrm>
              <a:off x="5095944" y="1646985"/>
              <a:ext cx="677556" cy="2552054"/>
            </a:xfrm>
            <a:custGeom>
              <a:avLst/>
              <a:gdLst/>
              <a:ahLst/>
              <a:cxnLst/>
              <a:rect l="0" t="0" r="r" b="b"/>
              <a:pathLst>
                <a:path w="21600" h="21600">
                  <a:moveTo>
                    <a:pt x="21600" y="21600"/>
                  </a:moveTo>
                  <a:lnTo>
                    <a:pt x="0" y="21600"/>
                  </a:lnTo>
                  <a:lnTo>
                    <a:pt x="0" y="3207"/>
                  </a:lnTo>
                  <a:lnTo>
                    <a:pt x="10755" y="0"/>
                  </a:lnTo>
                  <a:lnTo>
                    <a:pt x="21600" y="3207"/>
                  </a:lnTo>
                  <a:close/>
                  <a:moveTo>
                    <a:pt x="21600" y="21600"/>
                  </a:moveTo>
                </a:path>
              </a:pathLst>
            </a:custGeom>
            <a:solidFill>
              <a:srgbClr val="ED657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26" name="AutoShape 6"/>
            <p:cNvSpPr>
              <a:spLocks/>
            </p:cNvSpPr>
            <p:nvPr/>
          </p:nvSpPr>
          <p:spPr bwMode="auto">
            <a:xfrm>
              <a:off x="6438593" y="923072"/>
              <a:ext cx="682088" cy="3276964"/>
            </a:xfrm>
            <a:custGeom>
              <a:avLst/>
              <a:gdLst/>
              <a:ahLst/>
              <a:cxnLst/>
              <a:rect l="0" t="0" r="r" b="b"/>
              <a:pathLst>
                <a:path w="21600" h="21600">
                  <a:moveTo>
                    <a:pt x="21600" y="21600"/>
                  </a:moveTo>
                  <a:lnTo>
                    <a:pt x="0" y="21600"/>
                  </a:lnTo>
                  <a:lnTo>
                    <a:pt x="0" y="2496"/>
                  </a:lnTo>
                  <a:lnTo>
                    <a:pt x="10755" y="0"/>
                  </a:lnTo>
                  <a:lnTo>
                    <a:pt x="21600" y="2496"/>
                  </a:lnTo>
                  <a:close/>
                  <a:moveTo>
                    <a:pt x="21600" y="216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2" name="文本框 1"/>
          <p:cNvSpPr txBox="1"/>
          <p:nvPr/>
        </p:nvSpPr>
        <p:spPr>
          <a:xfrm>
            <a:off x="230953" y="1802309"/>
            <a:ext cx="4703210" cy="769441"/>
          </a:xfrm>
          <a:prstGeom prst="rect">
            <a:avLst/>
          </a:prstGeom>
          <a:noFill/>
        </p:spPr>
        <p:txBody>
          <a:bodyPr wrap="square" rtlCol="0">
            <a:spAutoFit/>
          </a:bodyPr>
          <a:lstStyle/>
          <a:p>
            <a:r>
              <a:rPr lang="zh-CN" altLang="en-US" sz="4400" b="1" dirty="0">
                <a:solidFill>
                  <a:srgbClr val="183A5D"/>
                </a:solidFill>
                <a:latin typeface="微软雅黑" panose="020B0503020204020204" pitchFamily="34" charset="-122"/>
                <a:ea typeface="微软雅黑" panose="020B0503020204020204" pitchFamily="34" charset="-122"/>
              </a:rPr>
              <a:t>深度学习课程答辩</a:t>
            </a:r>
          </a:p>
        </p:txBody>
      </p:sp>
      <p:sp>
        <p:nvSpPr>
          <p:cNvPr id="9" name="Content Placeholder 2"/>
          <p:cNvSpPr txBox="1">
            <a:spLocks/>
          </p:cNvSpPr>
          <p:nvPr/>
        </p:nvSpPr>
        <p:spPr>
          <a:xfrm>
            <a:off x="540725" y="3518942"/>
            <a:ext cx="3492571" cy="61052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a:solidFill>
                  <a:schemeClr val="bg1">
                    <a:lumMod val="50000"/>
                  </a:schemeClr>
                </a:solidFill>
                <a:latin typeface="华文彩云" panose="02010800040101010101" pitchFamily="2" charset="-122"/>
                <a:ea typeface="华文彩云" panose="02010800040101010101" pitchFamily="2" charset="-122"/>
              </a:rPr>
              <a:t>第六组</a:t>
            </a:r>
            <a:endParaRPr lang="en-US" altLang="zh-CN" sz="1800" dirty="0">
              <a:solidFill>
                <a:schemeClr val="bg1">
                  <a:lumMod val="50000"/>
                </a:schemeClr>
              </a:solidFill>
              <a:latin typeface="华文彩云" panose="02010800040101010101" pitchFamily="2" charset="-122"/>
              <a:ea typeface="华文彩云" panose="02010800040101010101" pitchFamily="2" charset="-122"/>
            </a:endParaRPr>
          </a:p>
          <a:p>
            <a:pPr marL="0" indent="0">
              <a:buNone/>
            </a:pPr>
            <a:r>
              <a:rPr lang="zh-CN" altLang="en-US" sz="1800" dirty="0">
                <a:solidFill>
                  <a:schemeClr val="bg1">
                    <a:lumMod val="50000"/>
                  </a:schemeClr>
                </a:solidFill>
                <a:latin typeface="华文彩云" panose="02010800040101010101" pitchFamily="2" charset="-122"/>
                <a:ea typeface="华文彩云" panose="02010800040101010101" pitchFamily="2" charset="-122"/>
              </a:rPr>
              <a:t>组长：吴语港</a:t>
            </a:r>
            <a:endParaRPr lang="en-US" altLang="zh-CN" sz="1800" dirty="0">
              <a:solidFill>
                <a:schemeClr val="bg1">
                  <a:lumMod val="50000"/>
                </a:schemeClr>
              </a:solidFill>
              <a:latin typeface="华文彩云" panose="02010800040101010101" pitchFamily="2" charset="-122"/>
              <a:ea typeface="华文彩云" panose="02010800040101010101" pitchFamily="2" charset="-122"/>
            </a:endParaRPr>
          </a:p>
          <a:p>
            <a:pPr marL="0" indent="0">
              <a:buNone/>
            </a:pPr>
            <a:r>
              <a:rPr lang="zh-CN" altLang="en-US" sz="1800" dirty="0">
                <a:solidFill>
                  <a:schemeClr val="bg1">
                    <a:lumMod val="50000"/>
                  </a:schemeClr>
                </a:solidFill>
                <a:latin typeface="华文彩云" panose="02010800040101010101" pitchFamily="2" charset="-122"/>
                <a:ea typeface="华文彩云" panose="02010800040101010101" pitchFamily="2" charset="-122"/>
              </a:rPr>
              <a:t>组员：郝天成</a:t>
            </a:r>
            <a:r>
              <a:rPr lang="en-US" altLang="zh-CN" sz="1800" dirty="0">
                <a:solidFill>
                  <a:schemeClr val="bg1">
                    <a:lumMod val="50000"/>
                  </a:schemeClr>
                </a:solidFill>
                <a:latin typeface="华文彩云" panose="02010800040101010101" pitchFamily="2" charset="-122"/>
                <a:ea typeface="华文彩云" panose="02010800040101010101" pitchFamily="2" charset="-122"/>
              </a:rPr>
              <a:t>   </a:t>
            </a:r>
            <a:r>
              <a:rPr lang="zh-CN" altLang="en-US" sz="1800" dirty="0">
                <a:solidFill>
                  <a:schemeClr val="bg1">
                    <a:lumMod val="50000"/>
                  </a:schemeClr>
                </a:solidFill>
                <a:latin typeface="华文彩云" panose="02010800040101010101" pitchFamily="2" charset="-122"/>
                <a:ea typeface="华文彩云" panose="02010800040101010101" pitchFamily="2" charset="-122"/>
              </a:rPr>
              <a:t>苏成   李钦    </a:t>
            </a:r>
            <a:endParaRPr lang="en-US" sz="1800" dirty="0">
              <a:solidFill>
                <a:schemeClr val="bg1">
                  <a:lumMod val="50000"/>
                </a:schemeClr>
              </a:solidFill>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val="2557347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数据增强</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TWO</a:t>
            </a:r>
            <a:endParaRPr lang="zh-CN" altLang="en-US" sz="1800" dirty="0"/>
          </a:p>
        </p:txBody>
      </p:sp>
      <p:sp>
        <p:nvSpPr>
          <p:cNvPr id="23" name="Rounded Rectangle 11"/>
          <p:cNvSpPr/>
          <p:nvPr/>
        </p:nvSpPr>
        <p:spPr>
          <a:xfrm>
            <a:off x="589195" y="1250036"/>
            <a:ext cx="401324" cy="401324"/>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grpSp>
        <p:nvGrpSpPr>
          <p:cNvPr id="24" name="Group 18"/>
          <p:cNvGrpSpPr/>
          <p:nvPr/>
        </p:nvGrpSpPr>
        <p:grpSpPr>
          <a:xfrm>
            <a:off x="708709" y="1363183"/>
            <a:ext cx="173781" cy="173781"/>
            <a:chOff x="6350" y="4763"/>
            <a:chExt cx="492125" cy="492125"/>
          </a:xfrm>
          <a:solidFill>
            <a:schemeClr val="bg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grpSp>
      <p:grpSp>
        <p:nvGrpSpPr>
          <p:cNvPr id="20" name="Group 35"/>
          <p:cNvGrpSpPr/>
          <p:nvPr/>
        </p:nvGrpSpPr>
        <p:grpSpPr>
          <a:xfrm>
            <a:off x="1074073" y="1302876"/>
            <a:ext cx="3059654" cy="536094"/>
            <a:chOff x="4821415" y="1091904"/>
            <a:chExt cx="3059654" cy="536094"/>
          </a:xfrm>
        </p:grpSpPr>
        <p:sp>
          <p:nvSpPr>
            <p:cNvPr id="21" name="텍스트 개체 틀 2"/>
            <p:cNvSpPr txBox="1">
              <a:spLocks/>
            </p:cNvSpPr>
            <p:nvPr/>
          </p:nvSpPr>
          <p:spPr>
            <a:xfrm>
              <a:off x="4826000" y="1184741"/>
              <a:ext cx="3055069" cy="44325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900" dirty="0">
                <a:solidFill>
                  <a:srgbClr val="7F7F7F"/>
                </a:solidFill>
                <a:latin typeface="Roboto condensed"/>
                <a:cs typeface="Roboto condensed"/>
              </a:endParaRPr>
            </a:p>
          </p:txBody>
        </p:sp>
        <p:sp>
          <p:nvSpPr>
            <p:cNvPr id="22" name="텍스트 개체 틀 2"/>
            <p:cNvSpPr txBox="1">
              <a:spLocks/>
            </p:cNvSpPr>
            <p:nvPr/>
          </p:nvSpPr>
          <p:spPr>
            <a:xfrm>
              <a:off x="4821415" y="1091904"/>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tx1">
                      <a:lumMod val="65000"/>
                      <a:lumOff val="35000"/>
                    </a:schemeClr>
                  </a:solidFill>
                  <a:latin typeface="Roboto condensed"/>
                  <a:cs typeface="Roboto condensed"/>
                </a:rPr>
                <a:t>perspective skew(</a:t>
              </a:r>
              <a:r>
                <a:rPr lang="zh-CN" altLang="en-US" sz="1200" dirty="0">
                  <a:solidFill>
                    <a:schemeClr val="tx1">
                      <a:lumMod val="65000"/>
                      <a:lumOff val="35000"/>
                    </a:schemeClr>
                  </a:solidFill>
                  <a:latin typeface="Roboto condensed"/>
                  <a:cs typeface="Roboto condensed"/>
                </a:rPr>
                <a:t>视角倾斜</a:t>
              </a:r>
              <a:r>
                <a:rPr lang="en-US" altLang="zh-CN" sz="1200" dirty="0">
                  <a:solidFill>
                    <a:schemeClr val="tx1">
                      <a:lumMod val="65000"/>
                      <a:lumOff val="35000"/>
                    </a:schemeClr>
                  </a:solidFill>
                  <a:latin typeface="Roboto condensed"/>
                  <a:cs typeface="Roboto condensed"/>
                </a:rPr>
                <a:t>)</a:t>
              </a:r>
              <a:endParaRPr lang="en-US" altLang="ko-KR" sz="1200" dirty="0">
                <a:solidFill>
                  <a:schemeClr val="tx1">
                    <a:lumMod val="65000"/>
                    <a:lumOff val="35000"/>
                  </a:schemeClr>
                </a:solidFill>
                <a:latin typeface="Roboto condensed"/>
                <a:cs typeface="Roboto condensed"/>
              </a:endParaRPr>
            </a:p>
          </p:txBody>
        </p:sp>
      </p:grpSp>
      <p:sp>
        <p:nvSpPr>
          <p:cNvPr id="33" name="Rounded Rectangle 10"/>
          <p:cNvSpPr/>
          <p:nvPr/>
        </p:nvSpPr>
        <p:spPr>
          <a:xfrm>
            <a:off x="4844427" y="1206940"/>
            <a:ext cx="401324" cy="401324"/>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sp>
        <p:nvSpPr>
          <p:cNvPr id="34" name="Freeform 53"/>
          <p:cNvSpPr>
            <a:spLocks noEditPoints="1"/>
          </p:cNvSpPr>
          <p:nvPr/>
        </p:nvSpPr>
        <p:spPr bwMode="auto">
          <a:xfrm>
            <a:off x="4976570" y="1322401"/>
            <a:ext cx="145958" cy="162731"/>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Roboto condensed"/>
              <a:cs typeface="Roboto condensed"/>
            </a:endParaRPr>
          </a:p>
        </p:txBody>
      </p:sp>
      <p:grpSp>
        <p:nvGrpSpPr>
          <p:cNvPr id="30" name="Group 38"/>
          <p:cNvGrpSpPr/>
          <p:nvPr/>
        </p:nvGrpSpPr>
        <p:grpSpPr>
          <a:xfrm>
            <a:off x="5330891" y="1250036"/>
            <a:ext cx="3066372" cy="549585"/>
            <a:chOff x="4826000" y="1078413"/>
            <a:chExt cx="3066372" cy="549585"/>
          </a:xfrm>
        </p:grpSpPr>
        <p:sp>
          <p:nvSpPr>
            <p:cNvPr id="31" name="텍스트 개체 틀 2"/>
            <p:cNvSpPr txBox="1">
              <a:spLocks/>
            </p:cNvSpPr>
            <p:nvPr/>
          </p:nvSpPr>
          <p:spPr>
            <a:xfrm>
              <a:off x="4826000" y="1184741"/>
              <a:ext cx="3055069" cy="44325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900" dirty="0">
                <a:solidFill>
                  <a:srgbClr val="7F7F7F"/>
                </a:solidFill>
                <a:latin typeface="Roboto condensed"/>
                <a:cs typeface="Roboto condensed"/>
              </a:endParaRPr>
            </a:p>
          </p:txBody>
        </p:sp>
        <p:sp>
          <p:nvSpPr>
            <p:cNvPr id="32" name="텍스트 개체 틀 2"/>
            <p:cNvSpPr txBox="1">
              <a:spLocks/>
            </p:cNvSpPr>
            <p:nvPr/>
          </p:nvSpPr>
          <p:spPr>
            <a:xfrm>
              <a:off x="4837303" y="1078413"/>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tx1">
                      <a:lumMod val="65000"/>
                      <a:lumOff val="35000"/>
                    </a:schemeClr>
                  </a:solidFill>
                  <a:latin typeface="Roboto condensed"/>
                  <a:cs typeface="Roboto condensed"/>
                </a:rPr>
                <a:t>elastic distortions(</a:t>
              </a:r>
              <a:r>
                <a:rPr lang="zh-CN" altLang="en-US" sz="1200" dirty="0">
                  <a:solidFill>
                    <a:schemeClr val="tx1">
                      <a:lumMod val="65000"/>
                      <a:lumOff val="35000"/>
                    </a:schemeClr>
                  </a:solidFill>
                  <a:latin typeface="Roboto condensed"/>
                  <a:cs typeface="Roboto condensed"/>
                </a:rPr>
                <a:t>弹性变换</a:t>
              </a:r>
              <a:r>
                <a:rPr lang="en-US" altLang="zh-CN" sz="1200" dirty="0">
                  <a:solidFill>
                    <a:schemeClr val="tx1">
                      <a:lumMod val="65000"/>
                      <a:lumOff val="35000"/>
                    </a:schemeClr>
                  </a:solidFill>
                  <a:latin typeface="Roboto condensed"/>
                  <a:cs typeface="Roboto condensed"/>
                </a:rPr>
                <a:t>)</a:t>
              </a:r>
              <a:endParaRPr lang="en-US" altLang="ko-KR" sz="1200" dirty="0">
                <a:solidFill>
                  <a:schemeClr val="tx1">
                    <a:lumMod val="65000"/>
                    <a:lumOff val="35000"/>
                  </a:schemeClr>
                </a:solidFill>
                <a:latin typeface="Roboto condensed"/>
                <a:cs typeface="Roboto condensed"/>
              </a:endParaRPr>
            </a:p>
          </p:txBody>
        </p:sp>
      </p:grpSp>
      <p:pic>
        <p:nvPicPr>
          <p:cNvPr id="2" name="图片 1">
            <a:extLst>
              <a:ext uri="{FF2B5EF4-FFF2-40B4-BE49-F238E27FC236}">
                <a16:creationId xmlns:a16="http://schemas.microsoft.com/office/drawing/2014/main" id="{5690386E-F80D-4EDE-808F-D99BACACD0DA}"/>
              </a:ext>
            </a:extLst>
          </p:cNvPr>
          <p:cNvPicPr>
            <a:picLocks noChangeAspect="1"/>
          </p:cNvPicPr>
          <p:nvPr/>
        </p:nvPicPr>
        <p:blipFill>
          <a:blip r:embed="rId2"/>
          <a:stretch>
            <a:fillRect/>
          </a:stretch>
        </p:blipFill>
        <p:spPr>
          <a:xfrm>
            <a:off x="589195" y="1838970"/>
            <a:ext cx="3579667" cy="2765542"/>
          </a:xfrm>
          <a:prstGeom prst="rect">
            <a:avLst/>
          </a:prstGeom>
        </p:spPr>
      </p:pic>
      <p:pic>
        <p:nvPicPr>
          <p:cNvPr id="7" name="图片 6">
            <a:extLst>
              <a:ext uri="{FF2B5EF4-FFF2-40B4-BE49-F238E27FC236}">
                <a16:creationId xmlns:a16="http://schemas.microsoft.com/office/drawing/2014/main" id="{8B008526-4242-4508-9CFE-850AE5F54947}"/>
              </a:ext>
            </a:extLst>
          </p:cNvPr>
          <p:cNvPicPr>
            <a:picLocks noChangeAspect="1"/>
          </p:cNvPicPr>
          <p:nvPr/>
        </p:nvPicPr>
        <p:blipFill>
          <a:blip r:embed="rId3"/>
          <a:stretch>
            <a:fillRect/>
          </a:stretch>
        </p:blipFill>
        <p:spPr>
          <a:xfrm>
            <a:off x="4676567" y="1955496"/>
            <a:ext cx="3720696" cy="2229825"/>
          </a:xfrm>
          <a:prstGeom prst="rect">
            <a:avLst/>
          </a:prstGeom>
        </p:spPr>
      </p:pic>
    </p:spTree>
    <p:extLst>
      <p:ext uri="{BB962C8B-B14F-4D97-AF65-F5344CB8AC3E}">
        <p14:creationId xmlns:p14="http://schemas.microsoft.com/office/powerpoint/2010/main" val="106714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数据增强</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TWO</a:t>
            </a:r>
            <a:endParaRPr lang="zh-CN" altLang="en-US" sz="1800" dirty="0"/>
          </a:p>
        </p:txBody>
      </p:sp>
      <p:pic>
        <p:nvPicPr>
          <p:cNvPr id="2" name="图片 1">
            <a:extLst>
              <a:ext uri="{FF2B5EF4-FFF2-40B4-BE49-F238E27FC236}">
                <a16:creationId xmlns:a16="http://schemas.microsoft.com/office/drawing/2014/main" id="{00A7575B-153E-4947-B50F-4050BC527367}"/>
              </a:ext>
            </a:extLst>
          </p:cNvPr>
          <p:cNvPicPr>
            <a:picLocks noChangeAspect="1"/>
          </p:cNvPicPr>
          <p:nvPr/>
        </p:nvPicPr>
        <p:blipFill>
          <a:blip r:embed="rId2"/>
          <a:stretch>
            <a:fillRect/>
          </a:stretch>
        </p:blipFill>
        <p:spPr>
          <a:xfrm>
            <a:off x="280547" y="520633"/>
            <a:ext cx="7114552" cy="1334800"/>
          </a:xfrm>
          <a:prstGeom prst="rect">
            <a:avLst/>
          </a:prstGeom>
        </p:spPr>
      </p:pic>
      <p:pic>
        <p:nvPicPr>
          <p:cNvPr id="8" name="图片 7">
            <a:extLst>
              <a:ext uri="{FF2B5EF4-FFF2-40B4-BE49-F238E27FC236}">
                <a16:creationId xmlns:a16="http://schemas.microsoft.com/office/drawing/2014/main" id="{FF2363A6-E6D9-417B-B920-8732F95ADE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547" y="2063164"/>
            <a:ext cx="1635710" cy="1226783"/>
          </a:xfrm>
          <a:prstGeom prst="rect">
            <a:avLst/>
          </a:prstGeom>
        </p:spPr>
      </p:pic>
      <p:pic>
        <p:nvPicPr>
          <p:cNvPr id="18" name="图片 17">
            <a:extLst>
              <a:ext uri="{FF2B5EF4-FFF2-40B4-BE49-F238E27FC236}">
                <a16:creationId xmlns:a16="http://schemas.microsoft.com/office/drawing/2014/main" id="{F7C0BF71-445E-4896-A969-9EEE6A76E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146" y="2061285"/>
            <a:ext cx="1635712" cy="1226784"/>
          </a:xfrm>
          <a:prstGeom prst="rect">
            <a:avLst/>
          </a:prstGeom>
        </p:spPr>
      </p:pic>
      <p:pic>
        <p:nvPicPr>
          <p:cNvPr id="28" name="图片 27">
            <a:extLst>
              <a:ext uri="{FF2B5EF4-FFF2-40B4-BE49-F238E27FC236}">
                <a16:creationId xmlns:a16="http://schemas.microsoft.com/office/drawing/2014/main" id="{54A230F4-6189-4355-A074-CD8EC786F5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9748" y="2061285"/>
            <a:ext cx="1635710" cy="1226783"/>
          </a:xfrm>
          <a:prstGeom prst="rect">
            <a:avLst/>
          </a:prstGeom>
        </p:spPr>
      </p:pic>
      <p:pic>
        <p:nvPicPr>
          <p:cNvPr id="35" name="图片 34">
            <a:extLst>
              <a:ext uri="{FF2B5EF4-FFF2-40B4-BE49-F238E27FC236}">
                <a16:creationId xmlns:a16="http://schemas.microsoft.com/office/drawing/2014/main" id="{1042A6A8-1EA8-42AE-BFE9-1C3E05461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547" y="3497679"/>
            <a:ext cx="1635710" cy="1226783"/>
          </a:xfrm>
          <a:prstGeom prst="rect">
            <a:avLst/>
          </a:prstGeom>
        </p:spPr>
      </p:pic>
      <p:pic>
        <p:nvPicPr>
          <p:cNvPr id="41" name="图片 40">
            <a:extLst>
              <a:ext uri="{FF2B5EF4-FFF2-40B4-BE49-F238E27FC236}">
                <a16:creationId xmlns:a16="http://schemas.microsoft.com/office/drawing/2014/main" id="{93AA8588-A308-4346-A6A6-7DB9DAD731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9348" y="2061284"/>
            <a:ext cx="1635710" cy="1226783"/>
          </a:xfrm>
          <a:prstGeom prst="rect">
            <a:avLst/>
          </a:prstGeom>
        </p:spPr>
      </p:pic>
      <p:pic>
        <p:nvPicPr>
          <p:cNvPr id="43" name="图片 42">
            <a:extLst>
              <a:ext uri="{FF2B5EF4-FFF2-40B4-BE49-F238E27FC236}">
                <a16:creationId xmlns:a16="http://schemas.microsoft.com/office/drawing/2014/main" id="{DF054A70-CA7C-4D89-99C7-5E6EA6E445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9348" y="3493921"/>
            <a:ext cx="1635710" cy="1226783"/>
          </a:xfrm>
          <a:prstGeom prst="rect">
            <a:avLst/>
          </a:prstGeom>
        </p:spPr>
      </p:pic>
      <p:pic>
        <p:nvPicPr>
          <p:cNvPr id="56" name="图片 55">
            <a:extLst>
              <a:ext uri="{FF2B5EF4-FFF2-40B4-BE49-F238E27FC236}">
                <a16:creationId xmlns:a16="http://schemas.microsoft.com/office/drawing/2014/main" id="{F065F142-2120-402E-A23C-D0B606ACD4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2004" y="3493921"/>
            <a:ext cx="1635713" cy="1226785"/>
          </a:xfrm>
          <a:prstGeom prst="rect">
            <a:avLst/>
          </a:prstGeom>
        </p:spPr>
      </p:pic>
      <p:pic>
        <p:nvPicPr>
          <p:cNvPr id="58" name="图片 57">
            <a:extLst>
              <a:ext uri="{FF2B5EF4-FFF2-40B4-BE49-F238E27FC236}">
                <a16:creationId xmlns:a16="http://schemas.microsoft.com/office/drawing/2014/main" id="{DDE77158-A5A6-40A9-ABDA-0E1239A6AF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63464" y="3493920"/>
            <a:ext cx="1635711" cy="1226783"/>
          </a:xfrm>
          <a:prstGeom prst="rect">
            <a:avLst/>
          </a:prstGeom>
        </p:spPr>
      </p:pic>
    </p:spTree>
    <p:extLst>
      <p:ext uri="{BB962C8B-B14F-4D97-AF65-F5344CB8AC3E}">
        <p14:creationId xmlns:p14="http://schemas.microsoft.com/office/powerpoint/2010/main" val="313989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模型移植</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322526"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THREE</a:t>
            </a:r>
            <a:endParaRPr lang="zh-CN" altLang="en-US" sz="1800" dirty="0"/>
          </a:p>
        </p:txBody>
      </p:sp>
      <p:sp>
        <p:nvSpPr>
          <p:cNvPr id="3" name="矩形 2">
            <a:extLst>
              <a:ext uri="{FF2B5EF4-FFF2-40B4-BE49-F238E27FC236}">
                <a16:creationId xmlns:a16="http://schemas.microsoft.com/office/drawing/2014/main" id="{CF2153B3-B099-4F2A-9C6B-BCA3A85B69B7}"/>
              </a:ext>
            </a:extLst>
          </p:cNvPr>
          <p:cNvSpPr/>
          <p:nvPr/>
        </p:nvSpPr>
        <p:spPr>
          <a:xfrm>
            <a:off x="244136" y="631855"/>
            <a:ext cx="4572000" cy="2169825"/>
          </a:xfrm>
          <a:prstGeom prst="rect">
            <a:avLst/>
          </a:prstGeom>
        </p:spPr>
        <p:txBody>
          <a:bodyPr>
            <a:spAutoFit/>
          </a:bodyPr>
          <a:lstStyle/>
          <a:p>
            <a:r>
              <a:rPr lang="zh-CN" altLang="en-US" dirty="0">
                <a:latin typeface="华文琥珀" panose="02010800040101010101" pitchFamily="2" charset="-122"/>
                <a:ea typeface="华文琥珀" panose="02010800040101010101" pitchFamily="2" charset="-122"/>
              </a:rPr>
              <a:t>常用命令</a:t>
            </a:r>
            <a:endParaRPr lang="en-US" altLang="zh-CN" dirty="0">
              <a:latin typeface="华文琥珀" panose="02010800040101010101" pitchFamily="2" charset="-122"/>
              <a:ea typeface="华文琥珀" panose="02010800040101010101" pitchFamily="2" charset="-122"/>
            </a:endParaRPr>
          </a:p>
          <a:p>
            <a:r>
              <a:rPr lang="en-US" altLang="zh-CN" dirty="0">
                <a:latin typeface="华文琥珀" panose="02010800040101010101" pitchFamily="2" charset="-122"/>
                <a:ea typeface="华文琥珀" panose="02010800040101010101" pitchFamily="2" charset="-122"/>
              </a:rPr>
              <a:t>export LD_LIBRARY_PATH=/</a:t>
            </a:r>
            <a:r>
              <a:rPr lang="en-US" altLang="zh-CN" dirty="0" err="1">
                <a:latin typeface="华文琥珀" panose="02010800040101010101" pitchFamily="2" charset="-122"/>
                <a:ea typeface="华文琥珀" panose="02010800040101010101" pitchFamily="2" charset="-122"/>
              </a:rPr>
              <a:t>mnt</a:t>
            </a:r>
            <a:r>
              <a:rPr lang="en-US" altLang="zh-CN" dirty="0">
                <a:latin typeface="华文琥珀" panose="02010800040101010101" pitchFamily="2" charset="-122"/>
                <a:ea typeface="华文琥珀" panose="02010800040101010101" pitchFamily="2" charset="-122"/>
              </a:rPr>
              <a:t>/lib/arm</a:t>
            </a:r>
          </a:p>
          <a:p>
            <a:r>
              <a:rPr lang="en-US" altLang="zh-CN" dirty="0">
                <a:latin typeface="华文琥珀" panose="02010800040101010101" pitchFamily="2" charset="-122"/>
                <a:ea typeface="华文琥珀" panose="02010800040101010101" pitchFamily="2" charset="-122"/>
              </a:rPr>
              <a:t>export LD_LIBRARY_PATH=/</a:t>
            </a:r>
            <a:r>
              <a:rPr lang="en-US" altLang="zh-CN" dirty="0" err="1">
                <a:latin typeface="华文琥珀" panose="02010800040101010101" pitchFamily="2" charset="-122"/>
                <a:ea typeface="华文琥珀" panose="02010800040101010101" pitchFamily="2" charset="-122"/>
              </a:rPr>
              <a:t>mnt</a:t>
            </a:r>
            <a:r>
              <a:rPr lang="en-US" altLang="zh-CN" dirty="0">
                <a:latin typeface="华文琥珀" panose="02010800040101010101" pitchFamily="2" charset="-122"/>
                <a:ea typeface="华文琥珀" panose="02010800040101010101" pitchFamily="2" charset="-122"/>
              </a:rPr>
              <a:t>/lib/x86</a:t>
            </a:r>
          </a:p>
          <a:p>
            <a:r>
              <a:rPr lang="en-US" altLang="zh-CN" dirty="0">
                <a:latin typeface="华文琥珀" panose="02010800040101010101" pitchFamily="2" charset="-122"/>
                <a:ea typeface="华文琥珀" panose="02010800040101010101" pitchFamily="2" charset="-122"/>
              </a:rPr>
              <a:t>mount -t </a:t>
            </a:r>
            <a:r>
              <a:rPr lang="en-US" altLang="zh-CN" dirty="0" err="1">
                <a:latin typeface="华文琥珀" panose="02010800040101010101" pitchFamily="2" charset="-122"/>
                <a:ea typeface="华文琥珀" panose="02010800040101010101" pitchFamily="2" charset="-122"/>
              </a:rPr>
              <a:t>nfs</a:t>
            </a:r>
            <a:r>
              <a:rPr lang="en-US" altLang="zh-CN" dirty="0">
                <a:latin typeface="华文琥珀" panose="02010800040101010101" pitchFamily="2" charset="-122"/>
                <a:ea typeface="华文琥珀" panose="02010800040101010101" pitchFamily="2" charset="-122"/>
              </a:rPr>
              <a:t> -o </a:t>
            </a:r>
            <a:r>
              <a:rPr lang="en-US" altLang="zh-CN" dirty="0" err="1">
                <a:latin typeface="华文琥珀" panose="02010800040101010101" pitchFamily="2" charset="-122"/>
                <a:ea typeface="华文琥珀" panose="02010800040101010101" pitchFamily="2" charset="-122"/>
              </a:rPr>
              <a:t>nolock</a:t>
            </a:r>
            <a:r>
              <a:rPr lang="en-US" altLang="zh-CN" dirty="0">
                <a:latin typeface="华文琥珀" panose="02010800040101010101" pitchFamily="2" charset="-122"/>
                <a:ea typeface="华文琥珀" panose="02010800040101010101" pitchFamily="2" charset="-122"/>
              </a:rPr>
              <a:t> -o </a:t>
            </a:r>
            <a:r>
              <a:rPr lang="en-US" altLang="zh-CN" dirty="0" err="1">
                <a:latin typeface="华文琥珀" panose="02010800040101010101" pitchFamily="2" charset="-122"/>
                <a:ea typeface="华文琥珀" panose="02010800040101010101" pitchFamily="2" charset="-122"/>
              </a:rPr>
              <a:t>tcp</a:t>
            </a:r>
            <a:r>
              <a:rPr lang="en-US" altLang="zh-CN" dirty="0">
                <a:latin typeface="华文琥珀" panose="02010800040101010101" pitchFamily="2" charset="-122"/>
                <a:ea typeface="华文琥珀" panose="02010800040101010101" pitchFamily="2" charset="-122"/>
              </a:rPr>
              <a:t> 172.19.24.200:/home/</a:t>
            </a:r>
            <a:r>
              <a:rPr lang="en-US" altLang="zh-CN" dirty="0" err="1">
                <a:latin typeface="华文琥珀" panose="02010800040101010101" pitchFamily="2" charset="-122"/>
                <a:ea typeface="华文琥珀" panose="02010800040101010101" pitchFamily="2" charset="-122"/>
              </a:rPr>
              <a:t>suc</a:t>
            </a:r>
            <a:r>
              <a:rPr lang="en-US" altLang="zh-CN" dirty="0">
                <a:latin typeface="华文琥珀" panose="02010800040101010101" pitchFamily="2" charset="-122"/>
                <a:ea typeface="华文琥珀" panose="02010800040101010101" pitchFamily="2" charset="-122"/>
              </a:rPr>
              <a:t>/work /</a:t>
            </a:r>
            <a:r>
              <a:rPr lang="en-US" altLang="zh-CN" dirty="0" err="1">
                <a:latin typeface="华文琥珀" panose="02010800040101010101" pitchFamily="2" charset="-122"/>
                <a:ea typeface="华文琥珀" panose="02010800040101010101" pitchFamily="2" charset="-122"/>
              </a:rPr>
              <a:t>mnt</a:t>
            </a:r>
            <a:endParaRPr lang="en-US" altLang="zh-CN" dirty="0">
              <a:latin typeface="华文琥珀" panose="02010800040101010101" pitchFamily="2" charset="-122"/>
              <a:ea typeface="华文琥珀" panose="02010800040101010101" pitchFamily="2" charset="-122"/>
            </a:endParaRPr>
          </a:p>
          <a:p>
            <a:r>
              <a:rPr lang="en-US" altLang="zh-CN" dirty="0">
                <a:latin typeface="华文琥珀" panose="02010800040101010101" pitchFamily="2" charset="-122"/>
                <a:ea typeface="华文琥珀" panose="02010800040101010101" pitchFamily="2" charset="-122"/>
              </a:rPr>
              <a:t>telnet 172.19.24.241</a:t>
            </a:r>
          </a:p>
          <a:p>
            <a:r>
              <a:rPr lang="en-US" altLang="zh-CN" dirty="0" err="1">
                <a:latin typeface="华文琥珀" panose="02010800040101010101" pitchFamily="2" charset="-122"/>
                <a:ea typeface="华文琥珀" panose="02010800040101010101" pitchFamily="2" charset="-122"/>
              </a:rPr>
              <a:t>sudo</a:t>
            </a:r>
            <a:r>
              <a:rPr lang="en-US" altLang="zh-CN" dirty="0">
                <a:latin typeface="华文琥珀" panose="02010800040101010101" pitchFamily="2" charset="-122"/>
                <a:ea typeface="华文琥珀" panose="02010800040101010101" pitchFamily="2" charset="-122"/>
              </a:rPr>
              <a:t> ifconfig ens33 172.19.24.200 up</a:t>
            </a:r>
          </a:p>
          <a:p>
            <a:r>
              <a:rPr lang="en-US" altLang="zh-CN" dirty="0">
                <a:latin typeface="华文琥珀" panose="02010800040101010101" pitchFamily="2" charset="-122"/>
                <a:ea typeface="华文琥珀" panose="02010800040101010101" pitchFamily="2" charset="-122"/>
              </a:rPr>
              <a:t>../../tools/generate_fix8_pt -</a:t>
            </a:r>
            <a:r>
              <a:rPr lang="en-US" altLang="zh-CN" dirty="0" err="1">
                <a:latin typeface="华文琥珀" panose="02010800040101010101" pitchFamily="2" charset="-122"/>
                <a:ea typeface="华文琥珀" panose="02010800040101010101" pitchFamily="2" charset="-122"/>
              </a:rPr>
              <a:t>ini_file</a:t>
            </a:r>
            <a:r>
              <a:rPr lang="en-US" altLang="zh-CN" dirty="0">
                <a:latin typeface="华文琥珀" panose="02010800040101010101" pitchFamily="2" charset="-122"/>
                <a:ea typeface="华文琥珀" panose="02010800040101010101" pitchFamily="2" charset="-122"/>
              </a:rPr>
              <a:t> model/convert_fix8.ini</a:t>
            </a:r>
          </a:p>
          <a:p>
            <a:r>
              <a:rPr lang="en-US" altLang="zh-CN" dirty="0">
                <a:latin typeface="华文琥珀" panose="02010800040101010101" pitchFamily="2" charset="-122"/>
                <a:ea typeface="华文琥珀" panose="02010800040101010101" pitchFamily="2" charset="-122"/>
              </a:rPr>
              <a:t>export LD_LIBRARY_PATH=/home/</a:t>
            </a:r>
            <a:r>
              <a:rPr lang="en-US" altLang="zh-CN" dirty="0" err="1">
                <a:latin typeface="华文琥珀" panose="02010800040101010101" pitchFamily="2" charset="-122"/>
                <a:ea typeface="华文琥珀" panose="02010800040101010101" pitchFamily="2" charset="-122"/>
              </a:rPr>
              <a:t>suc</a:t>
            </a:r>
            <a:r>
              <a:rPr lang="en-US" altLang="zh-CN" dirty="0">
                <a:latin typeface="华文琥珀" panose="02010800040101010101" pitchFamily="2" charset="-122"/>
                <a:ea typeface="华文琥珀" panose="02010800040101010101" pitchFamily="2" charset="-122"/>
              </a:rPr>
              <a:t>/work/lib/x86</a:t>
            </a:r>
          </a:p>
        </p:txBody>
      </p:sp>
      <p:pic>
        <p:nvPicPr>
          <p:cNvPr id="7" name="图片 6">
            <a:extLst>
              <a:ext uri="{FF2B5EF4-FFF2-40B4-BE49-F238E27FC236}">
                <a16:creationId xmlns:a16="http://schemas.microsoft.com/office/drawing/2014/main" id="{7E0197D5-9183-4E4B-B0BC-87E28A03D1D0}"/>
              </a:ext>
            </a:extLst>
          </p:cNvPr>
          <p:cNvPicPr>
            <a:picLocks noChangeAspect="1"/>
          </p:cNvPicPr>
          <p:nvPr/>
        </p:nvPicPr>
        <p:blipFill>
          <a:blip r:embed="rId2"/>
          <a:stretch>
            <a:fillRect/>
          </a:stretch>
        </p:blipFill>
        <p:spPr>
          <a:xfrm>
            <a:off x="4804933" y="542955"/>
            <a:ext cx="3150186" cy="1872983"/>
          </a:xfrm>
          <a:prstGeom prst="rect">
            <a:avLst/>
          </a:prstGeom>
        </p:spPr>
      </p:pic>
      <p:pic>
        <p:nvPicPr>
          <p:cNvPr id="9" name="图片 8">
            <a:extLst>
              <a:ext uri="{FF2B5EF4-FFF2-40B4-BE49-F238E27FC236}">
                <a16:creationId xmlns:a16="http://schemas.microsoft.com/office/drawing/2014/main" id="{78F13586-534D-45C5-A7D7-8E1ACBEA5F6B}"/>
              </a:ext>
            </a:extLst>
          </p:cNvPr>
          <p:cNvPicPr>
            <a:picLocks noChangeAspect="1"/>
          </p:cNvPicPr>
          <p:nvPr/>
        </p:nvPicPr>
        <p:blipFill>
          <a:blip r:embed="rId3"/>
          <a:stretch>
            <a:fillRect/>
          </a:stretch>
        </p:blipFill>
        <p:spPr>
          <a:xfrm>
            <a:off x="331895" y="2801680"/>
            <a:ext cx="3245803" cy="2036408"/>
          </a:xfrm>
          <a:prstGeom prst="rect">
            <a:avLst/>
          </a:prstGeom>
        </p:spPr>
      </p:pic>
      <p:pic>
        <p:nvPicPr>
          <p:cNvPr id="10" name="图片 9">
            <a:extLst>
              <a:ext uri="{FF2B5EF4-FFF2-40B4-BE49-F238E27FC236}">
                <a16:creationId xmlns:a16="http://schemas.microsoft.com/office/drawing/2014/main" id="{AD73FD2C-1BC2-47D6-BCAF-92A14CEDE584}"/>
              </a:ext>
            </a:extLst>
          </p:cNvPr>
          <p:cNvPicPr>
            <a:picLocks noChangeAspect="1"/>
          </p:cNvPicPr>
          <p:nvPr/>
        </p:nvPicPr>
        <p:blipFill>
          <a:blip r:embed="rId4"/>
          <a:stretch>
            <a:fillRect/>
          </a:stretch>
        </p:blipFill>
        <p:spPr>
          <a:xfrm>
            <a:off x="4806243" y="2727563"/>
            <a:ext cx="3245804" cy="1992344"/>
          </a:xfrm>
          <a:prstGeom prst="rect">
            <a:avLst/>
          </a:prstGeom>
        </p:spPr>
      </p:pic>
    </p:spTree>
    <p:extLst>
      <p:ext uri="{BB962C8B-B14F-4D97-AF65-F5344CB8AC3E}">
        <p14:creationId xmlns:p14="http://schemas.microsoft.com/office/powerpoint/2010/main" val="89807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PART FOUR</a:t>
            </a:r>
            <a:endParaRPr lang="zh-CN" altLang="en-US" sz="1600" dirty="0"/>
          </a:p>
        </p:txBody>
      </p:sp>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模型评价</a:t>
            </a:r>
          </a:p>
        </p:txBody>
      </p:sp>
      <p:grpSp>
        <p:nvGrpSpPr>
          <p:cNvPr id="5" name="Group 3"/>
          <p:cNvGrpSpPr/>
          <p:nvPr/>
        </p:nvGrpSpPr>
        <p:grpSpPr>
          <a:xfrm>
            <a:off x="3433260" y="3163008"/>
            <a:ext cx="2237290" cy="1181491"/>
            <a:chOff x="3433260" y="3280864"/>
            <a:chExt cx="2237290" cy="1181491"/>
          </a:xfrm>
        </p:grpSpPr>
        <p:sp>
          <p:nvSpPr>
            <p:cNvPr id="6" name="Freeform 11"/>
            <p:cNvSpPr>
              <a:spLocks/>
            </p:cNvSpPr>
            <p:nvPr/>
          </p:nvSpPr>
          <p:spPr bwMode="auto">
            <a:xfrm>
              <a:off x="3433260" y="3280864"/>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bg1">
                <a:lumMod val="50000"/>
              </a:schemeClr>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7" name="Freeform 12"/>
            <p:cNvSpPr>
              <a:spLocks noEditPoints="1"/>
            </p:cNvSpPr>
            <p:nvPr/>
          </p:nvSpPr>
          <p:spPr bwMode="auto">
            <a:xfrm>
              <a:off x="3433260" y="3280864"/>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bg1">
                <a:lumMod val="65000"/>
              </a:schemeClr>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8" name="Freeform 13"/>
            <p:cNvSpPr>
              <a:spLocks/>
            </p:cNvSpPr>
            <p:nvPr/>
          </p:nvSpPr>
          <p:spPr bwMode="auto">
            <a:xfrm>
              <a:off x="3433260" y="3719824"/>
              <a:ext cx="2237290" cy="74253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bg1">
                <a:lumMod val="75000"/>
              </a:schemeClr>
            </a:solidFill>
            <a:ln w="3175">
              <a:noFill/>
            </a:ln>
          </p:spPr>
          <p:txBody>
            <a:bodyPr vert="horz" wrap="square" lIns="0" tIns="0" rIns="0" bIns="0" numCol="1" anchor="ctr" anchorCtr="0" compatLnSpc="1">
              <a:prstTxWarp prst="textNoShape">
                <a:avLst/>
              </a:prstTxWarp>
            </a:bodyPr>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grpSp>
        <p:nvGrpSpPr>
          <p:cNvPr id="9" name="Group 7"/>
          <p:cNvGrpSpPr/>
          <p:nvPr/>
        </p:nvGrpSpPr>
        <p:grpSpPr>
          <a:xfrm>
            <a:off x="3433260" y="2572263"/>
            <a:ext cx="2237290" cy="1181491"/>
            <a:chOff x="3433260" y="3280864"/>
            <a:chExt cx="2237290" cy="1181491"/>
          </a:xfrm>
        </p:grpSpPr>
        <p:sp>
          <p:nvSpPr>
            <p:cNvPr id="10" name="Freeform 11"/>
            <p:cNvSpPr>
              <a:spLocks/>
            </p:cNvSpPr>
            <p:nvPr/>
          </p:nvSpPr>
          <p:spPr bwMode="auto">
            <a:xfrm>
              <a:off x="3433260" y="3280864"/>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bg1">
                <a:lumMod val="50000"/>
              </a:schemeClr>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11" name="Freeform 12"/>
            <p:cNvSpPr>
              <a:spLocks noEditPoints="1"/>
            </p:cNvSpPr>
            <p:nvPr/>
          </p:nvSpPr>
          <p:spPr bwMode="auto">
            <a:xfrm>
              <a:off x="3433260" y="3280864"/>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bg1">
                <a:lumMod val="65000"/>
              </a:schemeClr>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12" name="Freeform 13"/>
            <p:cNvSpPr>
              <a:spLocks/>
            </p:cNvSpPr>
            <p:nvPr/>
          </p:nvSpPr>
          <p:spPr bwMode="auto">
            <a:xfrm>
              <a:off x="3433260" y="3719824"/>
              <a:ext cx="2237290" cy="74253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bg1">
                <a:lumMod val="75000"/>
              </a:schemeClr>
            </a:solidFill>
            <a:ln w="3175">
              <a:noFill/>
            </a:ln>
          </p:spPr>
          <p:txBody>
            <a:bodyPr vert="horz" wrap="square" lIns="0" tIns="0" rIns="0" bIns="0" numCol="1" anchor="ctr" anchorCtr="0" compatLnSpc="1">
              <a:prstTxWarp prst="textNoShape">
                <a:avLst/>
              </a:prstTxWarp>
            </a:bodyPr>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grpSp>
        <p:nvGrpSpPr>
          <p:cNvPr id="13" name="Group 11"/>
          <p:cNvGrpSpPr/>
          <p:nvPr/>
        </p:nvGrpSpPr>
        <p:grpSpPr>
          <a:xfrm>
            <a:off x="3433260" y="1981517"/>
            <a:ext cx="2237290" cy="1181491"/>
            <a:chOff x="3433260" y="3280864"/>
            <a:chExt cx="2237290" cy="1181491"/>
          </a:xfrm>
        </p:grpSpPr>
        <p:sp>
          <p:nvSpPr>
            <p:cNvPr id="14" name="Freeform 11"/>
            <p:cNvSpPr>
              <a:spLocks/>
            </p:cNvSpPr>
            <p:nvPr/>
          </p:nvSpPr>
          <p:spPr bwMode="auto">
            <a:xfrm>
              <a:off x="3433260" y="3280864"/>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bg1">
                <a:lumMod val="50000"/>
              </a:schemeClr>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15" name="Freeform 12"/>
            <p:cNvSpPr>
              <a:spLocks noEditPoints="1"/>
            </p:cNvSpPr>
            <p:nvPr/>
          </p:nvSpPr>
          <p:spPr bwMode="auto">
            <a:xfrm>
              <a:off x="3433260" y="3280864"/>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bg1">
                <a:lumMod val="65000"/>
              </a:schemeClr>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16" name="Freeform 13"/>
            <p:cNvSpPr>
              <a:spLocks/>
            </p:cNvSpPr>
            <p:nvPr/>
          </p:nvSpPr>
          <p:spPr bwMode="auto">
            <a:xfrm>
              <a:off x="3433260" y="3719824"/>
              <a:ext cx="2237290" cy="74253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bg1">
                <a:lumMod val="75000"/>
              </a:schemeClr>
            </a:solidFill>
            <a:ln w="3175">
              <a:noFill/>
            </a:ln>
          </p:spPr>
          <p:txBody>
            <a:bodyPr vert="horz" wrap="square" lIns="0" tIns="0" rIns="0" bIns="0" numCol="1" anchor="ctr" anchorCtr="0" compatLnSpc="1">
              <a:prstTxWarp prst="textNoShape">
                <a:avLst/>
              </a:prstTxWarp>
            </a:bodyPr>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sp>
        <p:nvSpPr>
          <p:cNvPr id="18" name="Freeform 11"/>
          <p:cNvSpPr>
            <a:spLocks/>
          </p:cNvSpPr>
          <p:nvPr/>
        </p:nvSpPr>
        <p:spPr bwMode="auto">
          <a:xfrm>
            <a:off x="3433260" y="1390771"/>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ED6579"/>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19" name="Freeform 11"/>
          <p:cNvSpPr>
            <a:spLocks/>
          </p:cNvSpPr>
          <p:nvPr/>
        </p:nvSpPr>
        <p:spPr bwMode="auto">
          <a:xfrm>
            <a:off x="3433260" y="1390351"/>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C0162E"/>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20" name="Freeform 12"/>
          <p:cNvSpPr>
            <a:spLocks noEditPoints="1"/>
          </p:cNvSpPr>
          <p:nvPr/>
        </p:nvSpPr>
        <p:spPr bwMode="auto">
          <a:xfrm>
            <a:off x="3433260" y="1390771"/>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ED6579"/>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sp>
        <p:nvSpPr>
          <p:cNvPr id="21" name="Freeform 13"/>
          <p:cNvSpPr>
            <a:spLocks/>
          </p:cNvSpPr>
          <p:nvPr/>
        </p:nvSpPr>
        <p:spPr bwMode="auto">
          <a:xfrm>
            <a:off x="3433260" y="1829731"/>
            <a:ext cx="2237290" cy="74253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F397A4"/>
          </a:solidFill>
          <a:ln w="3175">
            <a:noFill/>
          </a:ln>
        </p:spPr>
        <p:txBody>
          <a:bodyPr vert="horz" wrap="square" lIns="0" tIns="0" rIns="0" bIns="0" numCol="1" anchor="ctr" anchorCtr="0" compatLnSpc="1">
            <a:prstTxWarp prst="textNoShape">
              <a:avLst/>
            </a:prstTxWarp>
          </a:bodyPr>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sp>
        <p:nvSpPr>
          <p:cNvPr id="22" name="Freeform 12"/>
          <p:cNvSpPr>
            <a:spLocks noEditPoints="1"/>
          </p:cNvSpPr>
          <p:nvPr/>
        </p:nvSpPr>
        <p:spPr bwMode="auto">
          <a:xfrm>
            <a:off x="3433260" y="1390351"/>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ED6579"/>
          </a:solidFill>
          <a:ln w="3175">
            <a:noFill/>
          </a:ln>
        </p:spPr>
        <p:txBody>
          <a:bodyPr vert="horz" wrap="square" lIns="91440" tIns="45720" rIns="91440" bIns="45720" numCol="1" anchor="t" anchorCtr="0" compatLnSpc="1">
            <a:prstTxWarp prst="textNoShape">
              <a:avLst/>
            </a:prstTxWarp>
          </a:bodyPr>
          <a:lstStyle/>
          <a:p>
            <a:endParaRPr lang="ko-KR" altLang="en-US" dirty="0"/>
          </a:p>
        </p:txBody>
      </p:sp>
      <p:grpSp>
        <p:nvGrpSpPr>
          <p:cNvPr id="23" name="Group 21"/>
          <p:cNvGrpSpPr/>
          <p:nvPr/>
        </p:nvGrpSpPr>
        <p:grpSpPr>
          <a:xfrm>
            <a:off x="562394" y="3566341"/>
            <a:ext cx="2304278" cy="852104"/>
            <a:chOff x="955490" y="3500758"/>
            <a:chExt cx="2304278" cy="852104"/>
          </a:xfrm>
        </p:grpSpPr>
        <p:sp>
          <p:nvSpPr>
            <p:cNvPr id="24" name="TextBox 22"/>
            <p:cNvSpPr txBox="1"/>
            <p:nvPr/>
          </p:nvSpPr>
          <p:spPr>
            <a:xfrm>
              <a:off x="955490" y="3500758"/>
              <a:ext cx="1903135" cy="338554"/>
            </a:xfrm>
            <a:prstGeom prst="rect">
              <a:avLst/>
            </a:prstGeom>
            <a:noFill/>
          </p:spPr>
          <p:txBody>
            <a:bodyPr wrap="square" rtlCol="0">
              <a:spAutoFit/>
            </a:bodyPr>
            <a:lstStyle/>
            <a:p>
              <a:pPr lvl="0" algn="r"/>
              <a:r>
                <a:rPr lang="zh-CN" altLang="en-US" sz="1600" dirty="0">
                  <a:solidFill>
                    <a:schemeClr val="tx1">
                      <a:lumMod val="65000"/>
                      <a:lumOff val="35000"/>
                    </a:schemeClr>
                  </a:solidFill>
                  <a:latin typeface="华文彩云" panose="02010800040101010101" pitchFamily="2" charset="-122"/>
                  <a:ea typeface="华文彩云" panose="02010800040101010101" pitchFamily="2" charset="-122"/>
                </a:rPr>
                <a:t>原因三：</a:t>
              </a:r>
              <a:endParaRPr lang="ko-KR" altLang="en-US" sz="1600" dirty="0">
                <a:solidFill>
                  <a:schemeClr val="tx1">
                    <a:lumMod val="65000"/>
                    <a:lumOff val="35000"/>
                  </a:schemeClr>
                </a:solidFill>
                <a:latin typeface="华文彩云" panose="02010800040101010101" pitchFamily="2" charset="-122"/>
              </a:endParaRPr>
            </a:p>
          </p:txBody>
        </p:sp>
        <p:sp>
          <p:nvSpPr>
            <p:cNvPr id="25" name="텍스트 개체 틀 2"/>
            <p:cNvSpPr txBox="1">
              <a:spLocks/>
            </p:cNvSpPr>
            <p:nvPr/>
          </p:nvSpPr>
          <p:spPr>
            <a:xfrm>
              <a:off x="955490" y="3779090"/>
              <a:ext cx="1903135" cy="57377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ct val="120000"/>
                </a:lnSpc>
              </a:pPr>
              <a:r>
                <a:rPr lang="zh-CN" altLang="zh-CN" sz="1050" dirty="0">
                  <a:solidFill>
                    <a:schemeClr val="bg1">
                      <a:lumMod val="50000"/>
                    </a:schemeClr>
                  </a:solidFill>
                  <a:latin typeface="华文琥珀" panose="02010800040101010101" pitchFamily="2" charset="-122"/>
                  <a:ea typeface="华文琥珀" panose="02010800040101010101" pitchFamily="2" charset="-122"/>
                </a:rPr>
                <a:t> 样本数量不够且分布不均匀</a:t>
              </a:r>
              <a:r>
                <a:rPr lang="en-US" altLang="zh-CN" sz="1050" dirty="0">
                  <a:solidFill>
                    <a:schemeClr val="bg1">
                      <a:lumMod val="50000"/>
                    </a:schemeClr>
                  </a:solidFill>
                  <a:latin typeface="华文琥珀" panose="02010800040101010101" pitchFamily="2" charset="-122"/>
                  <a:ea typeface="华文琥珀" panose="02010800040101010101" pitchFamily="2" charset="-122"/>
                </a:rPr>
                <a:t>(</a:t>
              </a:r>
              <a:r>
                <a:rPr lang="zh-CN" altLang="zh-CN" sz="1050" dirty="0">
                  <a:solidFill>
                    <a:schemeClr val="bg1">
                      <a:lumMod val="50000"/>
                    </a:schemeClr>
                  </a:solidFill>
                  <a:latin typeface="华文琥珀" panose="02010800040101010101" pitchFamily="2" charset="-122"/>
                  <a:ea typeface="华文琥珀" panose="02010800040101010101" pitchFamily="2" charset="-122"/>
                </a:rPr>
                <a:t>主要原因</a:t>
              </a:r>
              <a:r>
                <a:rPr lang="en-US" altLang="zh-CN" sz="1050" dirty="0">
                  <a:solidFill>
                    <a:schemeClr val="bg1">
                      <a:lumMod val="50000"/>
                    </a:schemeClr>
                  </a:solidFill>
                  <a:latin typeface="华文琥珀" panose="02010800040101010101" pitchFamily="2" charset="-122"/>
                  <a:ea typeface="华文琥珀" panose="02010800040101010101" pitchFamily="2" charset="-122"/>
                </a:rPr>
                <a:t>)</a:t>
              </a:r>
              <a:r>
                <a:rPr lang="zh-CN" altLang="zh-CN" sz="1050" dirty="0">
                  <a:solidFill>
                    <a:schemeClr val="bg1">
                      <a:lumMod val="50000"/>
                    </a:schemeClr>
                  </a:solidFill>
                  <a:latin typeface="华文琥珀" panose="02010800040101010101" pitchFamily="2" charset="-122"/>
                  <a:ea typeface="华文琥珀" panose="02010800040101010101" pitchFamily="2" charset="-122"/>
                </a:rPr>
                <a:t>等</a:t>
              </a:r>
              <a:endParaRPr lang="en-US" altLang="ko-KR" sz="1050" dirty="0">
                <a:solidFill>
                  <a:schemeClr val="bg1">
                    <a:lumMod val="50000"/>
                  </a:schemeClr>
                </a:solidFill>
                <a:latin typeface="华文琥珀" panose="02010800040101010101" pitchFamily="2" charset="-122"/>
                <a:ea typeface="华文琥珀" panose="02010800040101010101" pitchFamily="2" charset="-122"/>
              </a:endParaRPr>
            </a:p>
          </p:txBody>
        </p:sp>
        <p:sp>
          <p:nvSpPr>
            <p:cNvPr id="26" name="Rounded Rectangle 24"/>
            <p:cNvSpPr/>
            <p:nvPr/>
          </p:nvSpPr>
          <p:spPr>
            <a:xfrm>
              <a:off x="2902908" y="3583307"/>
              <a:ext cx="356860" cy="356860"/>
            </a:xfrm>
            <a:prstGeom prst="roundRect">
              <a:avLst>
                <a:gd name="adj" fmla="val 50000"/>
              </a:avLst>
            </a:prstGeom>
            <a:solidFill>
              <a:srgbClr val="BFBF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sp>
          <p:nvSpPr>
            <p:cNvPr id="27" name="Freeform 50"/>
            <p:cNvSpPr>
              <a:spLocks noEditPoints="1"/>
            </p:cNvSpPr>
            <p:nvPr/>
          </p:nvSpPr>
          <p:spPr bwMode="auto">
            <a:xfrm>
              <a:off x="3007765" y="3659873"/>
              <a:ext cx="161747" cy="203726"/>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Roboto condensed"/>
                <a:cs typeface="Roboto condensed"/>
              </a:endParaRPr>
            </a:p>
          </p:txBody>
        </p:sp>
      </p:grpSp>
      <p:grpSp>
        <p:nvGrpSpPr>
          <p:cNvPr id="28" name="Group 26"/>
          <p:cNvGrpSpPr/>
          <p:nvPr/>
        </p:nvGrpSpPr>
        <p:grpSpPr>
          <a:xfrm>
            <a:off x="388053" y="2322188"/>
            <a:ext cx="2478619" cy="921536"/>
            <a:chOff x="1699480" y="2092280"/>
            <a:chExt cx="2478619" cy="921536"/>
          </a:xfrm>
        </p:grpSpPr>
        <p:sp>
          <p:nvSpPr>
            <p:cNvPr id="29" name="Rounded Rectangle 27"/>
            <p:cNvSpPr/>
            <p:nvPr/>
          </p:nvSpPr>
          <p:spPr>
            <a:xfrm>
              <a:off x="3821239" y="2162130"/>
              <a:ext cx="356860" cy="356860"/>
            </a:xfrm>
            <a:prstGeom prst="roundRect">
              <a:avLst>
                <a:gd name="adj" fmla="val 50000"/>
              </a:avLst>
            </a:prstGeom>
            <a:solidFill>
              <a:srgbClr val="BFBF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sp>
          <p:nvSpPr>
            <p:cNvPr id="30" name="Freeform 48"/>
            <p:cNvSpPr>
              <a:spLocks noEditPoints="1"/>
            </p:cNvSpPr>
            <p:nvPr/>
          </p:nvSpPr>
          <p:spPr bwMode="auto">
            <a:xfrm>
              <a:off x="3937308" y="2241077"/>
              <a:ext cx="135980" cy="198967"/>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Roboto condensed"/>
                <a:cs typeface="Roboto condensed"/>
              </a:endParaRPr>
            </a:p>
          </p:txBody>
        </p:sp>
        <p:sp>
          <p:nvSpPr>
            <p:cNvPr id="31" name="TextBox 29"/>
            <p:cNvSpPr txBox="1"/>
            <p:nvPr/>
          </p:nvSpPr>
          <p:spPr>
            <a:xfrm>
              <a:off x="1886354" y="2092280"/>
              <a:ext cx="1903135" cy="338554"/>
            </a:xfrm>
            <a:prstGeom prst="rect">
              <a:avLst/>
            </a:prstGeom>
            <a:noFill/>
          </p:spPr>
          <p:txBody>
            <a:bodyPr wrap="square" rtlCol="0">
              <a:spAutoFit/>
            </a:bodyPr>
            <a:lstStyle/>
            <a:p>
              <a:pPr lvl="0" algn="r"/>
              <a:r>
                <a:rPr lang="zh-CN" altLang="en-US" sz="1600" dirty="0">
                  <a:solidFill>
                    <a:schemeClr val="tx1">
                      <a:lumMod val="65000"/>
                      <a:lumOff val="35000"/>
                    </a:schemeClr>
                  </a:solidFill>
                  <a:latin typeface="华文彩云" panose="02010800040101010101" pitchFamily="2" charset="-122"/>
                  <a:ea typeface="华文彩云" panose="02010800040101010101" pitchFamily="2" charset="-122"/>
                </a:rPr>
                <a:t>原因一：</a:t>
              </a:r>
              <a:endParaRPr lang="ko-KR" altLang="en-US" sz="1600" dirty="0">
                <a:solidFill>
                  <a:schemeClr val="tx1">
                    <a:lumMod val="65000"/>
                    <a:lumOff val="35000"/>
                  </a:schemeClr>
                </a:solidFill>
                <a:latin typeface="华文彩云" panose="02010800040101010101" pitchFamily="2" charset="-122"/>
              </a:endParaRPr>
            </a:p>
          </p:txBody>
        </p:sp>
        <p:sp>
          <p:nvSpPr>
            <p:cNvPr id="32" name="텍스트 개체 틀 2"/>
            <p:cNvSpPr txBox="1">
              <a:spLocks/>
            </p:cNvSpPr>
            <p:nvPr/>
          </p:nvSpPr>
          <p:spPr>
            <a:xfrm>
              <a:off x="1699480" y="2440044"/>
              <a:ext cx="1903135" cy="57377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ct val="120000"/>
                </a:lnSpc>
              </a:pPr>
              <a:r>
                <a:rPr lang="zh-CN" altLang="zh-CN" sz="1050" dirty="0">
                  <a:solidFill>
                    <a:schemeClr val="bg1">
                      <a:lumMod val="50000"/>
                    </a:schemeClr>
                  </a:solidFill>
                  <a:latin typeface="华文琥珀" panose="02010800040101010101" pitchFamily="2" charset="-122"/>
                  <a:ea typeface="华文琥珀" panose="02010800040101010101" pitchFamily="2" charset="-122"/>
                </a:rPr>
                <a:t>标注不规则</a:t>
              </a:r>
              <a:endParaRPr lang="en-US" altLang="ko-KR" sz="1050" dirty="0">
                <a:solidFill>
                  <a:schemeClr val="bg1">
                    <a:lumMod val="50000"/>
                  </a:schemeClr>
                </a:solidFill>
                <a:latin typeface="华文琥珀" panose="02010800040101010101" pitchFamily="2" charset="-122"/>
                <a:ea typeface="华文琥珀" panose="02010800040101010101" pitchFamily="2" charset="-122"/>
              </a:endParaRPr>
            </a:p>
          </p:txBody>
        </p:sp>
      </p:grpSp>
      <p:grpSp>
        <p:nvGrpSpPr>
          <p:cNvPr id="33" name="Group 31"/>
          <p:cNvGrpSpPr/>
          <p:nvPr/>
        </p:nvGrpSpPr>
        <p:grpSpPr>
          <a:xfrm>
            <a:off x="6239228" y="1514321"/>
            <a:ext cx="2296246" cy="903117"/>
            <a:chOff x="5667783" y="1929183"/>
            <a:chExt cx="2296246" cy="903117"/>
          </a:xfrm>
        </p:grpSpPr>
        <p:sp>
          <p:nvSpPr>
            <p:cNvPr id="34" name="Rounded Rectangle 32"/>
            <p:cNvSpPr/>
            <p:nvPr/>
          </p:nvSpPr>
          <p:spPr>
            <a:xfrm>
              <a:off x="5667783" y="2162130"/>
              <a:ext cx="356860" cy="356860"/>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sp>
          <p:nvSpPr>
            <p:cNvPr id="35" name="TextBox 33"/>
            <p:cNvSpPr txBox="1"/>
            <p:nvPr/>
          </p:nvSpPr>
          <p:spPr>
            <a:xfrm>
              <a:off x="6024643" y="1929183"/>
              <a:ext cx="1742152" cy="338554"/>
            </a:xfrm>
            <a:prstGeom prst="rect">
              <a:avLst/>
            </a:prstGeom>
            <a:noFill/>
          </p:spPr>
          <p:txBody>
            <a:bodyPr wrap="square" rtlCol="0">
              <a:spAutoFit/>
            </a:bodyPr>
            <a:lstStyle/>
            <a:p>
              <a:pPr lvl="0"/>
              <a:r>
                <a:rPr lang="zh-CN" altLang="en-US" sz="1600" dirty="0">
                  <a:solidFill>
                    <a:schemeClr val="tx1">
                      <a:lumMod val="65000"/>
                      <a:lumOff val="35000"/>
                    </a:schemeClr>
                  </a:solidFill>
                  <a:latin typeface="华文彩云" panose="02010800040101010101" pitchFamily="2" charset="-122"/>
                  <a:ea typeface="华文彩云" panose="02010800040101010101" pitchFamily="2" charset="-122"/>
                  <a:cs typeface="Roboto condensed"/>
                </a:rPr>
                <a:t>出现的问题：</a:t>
              </a:r>
              <a:endParaRPr lang="ko-KR" altLang="en-US" sz="1600" dirty="0">
                <a:solidFill>
                  <a:schemeClr val="tx1">
                    <a:lumMod val="65000"/>
                    <a:lumOff val="35000"/>
                  </a:schemeClr>
                </a:solidFill>
                <a:latin typeface="华文彩云" panose="02010800040101010101" pitchFamily="2" charset="-122"/>
                <a:cs typeface="Roboto condensed"/>
              </a:endParaRPr>
            </a:p>
          </p:txBody>
        </p:sp>
        <p:sp>
          <p:nvSpPr>
            <p:cNvPr id="36" name="텍스트 개체 틀 2"/>
            <p:cNvSpPr txBox="1">
              <a:spLocks/>
            </p:cNvSpPr>
            <p:nvPr/>
          </p:nvSpPr>
          <p:spPr>
            <a:xfrm>
              <a:off x="6060894" y="2258528"/>
              <a:ext cx="1903135" cy="5737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zh-CN" altLang="en-US" sz="1050" dirty="0">
                  <a:solidFill>
                    <a:schemeClr val="bg1">
                      <a:lumMod val="50000"/>
                    </a:schemeClr>
                  </a:solidFill>
                  <a:latin typeface="华文琥珀" panose="02010800040101010101" pitchFamily="2" charset="-122"/>
                  <a:ea typeface="华文琥珀" panose="02010800040101010101" pitchFamily="2" charset="-122"/>
                  <a:cs typeface="Roboto condensed"/>
                </a:rPr>
                <a:t>单纯用我们自己的数据集（收集了七百左右），不进行数据集扩充的前提下，直接训练，</a:t>
              </a:r>
              <a:r>
                <a:rPr lang="en-US" altLang="zh-CN" sz="1050" dirty="0" err="1">
                  <a:solidFill>
                    <a:schemeClr val="bg1">
                      <a:lumMod val="50000"/>
                    </a:schemeClr>
                  </a:solidFill>
                  <a:latin typeface="华文琥珀" panose="02010800040101010101" pitchFamily="2" charset="-122"/>
                  <a:ea typeface="华文琥珀" panose="02010800040101010101" pitchFamily="2" charset="-122"/>
                  <a:cs typeface="Roboto condensed"/>
                </a:rPr>
                <a:t>mAP</a:t>
              </a:r>
              <a:r>
                <a:rPr lang="zh-CN" altLang="en-US" sz="1050" dirty="0">
                  <a:solidFill>
                    <a:schemeClr val="bg1">
                      <a:lumMod val="50000"/>
                    </a:schemeClr>
                  </a:solidFill>
                  <a:latin typeface="华文琥珀" panose="02010800040101010101" pitchFamily="2" charset="-122"/>
                  <a:ea typeface="华文琥珀" panose="02010800040101010101" pitchFamily="2" charset="-122"/>
                  <a:cs typeface="Roboto condensed"/>
                </a:rPr>
                <a:t>仅仅只有</a:t>
              </a:r>
              <a:r>
                <a:rPr lang="en-US" altLang="zh-CN" sz="1050" dirty="0">
                  <a:solidFill>
                    <a:schemeClr val="bg1">
                      <a:lumMod val="50000"/>
                    </a:schemeClr>
                  </a:solidFill>
                  <a:latin typeface="华文琥珀" panose="02010800040101010101" pitchFamily="2" charset="-122"/>
                  <a:ea typeface="华文琥珀" panose="02010800040101010101" pitchFamily="2" charset="-122"/>
                  <a:cs typeface="Roboto condensed"/>
                </a:rPr>
                <a:t>0.4</a:t>
              </a:r>
              <a:r>
                <a:rPr lang="zh-CN" altLang="en-US" sz="1050" dirty="0">
                  <a:solidFill>
                    <a:schemeClr val="bg1">
                      <a:lumMod val="50000"/>
                    </a:schemeClr>
                  </a:solidFill>
                  <a:latin typeface="华文琥珀" panose="02010800040101010101" pitchFamily="2" charset="-122"/>
                  <a:ea typeface="华文琥珀" panose="02010800040101010101" pitchFamily="2" charset="-122"/>
                  <a:cs typeface="Roboto condensed"/>
                </a:rPr>
                <a:t>到</a:t>
              </a:r>
              <a:r>
                <a:rPr lang="en-US" altLang="zh-CN" sz="1050" dirty="0">
                  <a:solidFill>
                    <a:schemeClr val="bg1">
                      <a:lumMod val="50000"/>
                    </a:schemeClr>
                  </a:solidFill>
                  <a:latin typeface="华文琥珀" panose="02010800040101010101" pitchFamily="2" charset="-122"/>
                  <a:ea typeface="华文琥珀" panose="02010800040101010101" pitchFamily="2" charset="-122"/>
                  <a:cs typeface="Roboto condensed"/>
                </a:rPr>
                <a:t>0.5</a:t>
              </a:r>
              <a:r>
                <a:rPr lang="zh-CN" altLang="en-US" sz="1050" dirty="0">
                  <a:solidFill>
                    <a:schemeClr val="bg1">
                      <a:lumMod val="50000"/>
                    </a:schemeClr>
                  </a:solidFill>
                  <a:latin typeface="华文琥珀" panose="02010800040101010101" pitchFamily="2" charset="-122"/>
                  <a:ea typeface="华文琥珀" panose="02010800040101010101" pitchFamily="2" charset="-122"/>
                  <a:cs typeface="Roboto condensed"/>
                </a:rPr>
                <a:t>，总结有如下几个原因：</a:t>
              </a:r>
              <a:endParaRPr lang="en-US" altLang="ko-KR" sz="1050" dirty="0">
                <a:solidFill>
                  <a:schemeClr val="bg1">
                    <a:lumMod val="50000"/>
                  </a:schemeClr>
                </a:solidFill>
                <a:latin typeface="华文琥珀" panose="02010800040101010101" pitchFamily="2" charset="-122"/>
                <a:ea typeface="华文琥珀" panose="02010800040101010101" pitchFamily="2" charset="-122"/>
                <a:cs typeface="Roboto condensed"/>
              </a:endParaRPr>
            </a:p>
          </p:txBody>
        </p:sp>
        <p:grpSp>
          <p:nvGrpSpPr>
            <p:cNvPr id="37" name="Group 35"/>
            <p:cNvGrpSpPr/>
            <p:nvPr/>
          </p:nvGrpSpPr>
          <p:grpSpPr>
            <a:xfrm>
              <a:off x="5740394" y="2256920"/>
              <a:ext cx="215698" cy="188561"/>
              <a:chOff x="3175" y="-1587"/>
              <a:chExt cx="492126" cy="430212"/>
            </a:xfrm>
            <a:solidFill>
              <a:schemeClr val="bg1"/>
            </a:solidFill>
          </p:grpSpPr>
          <p:sp>
            <p:nvSpPr>
              <p:cNvPr id="38" name="Freeform 150"/>
              <p:cNvSpPr>
                <a:spLocks noEditPoints="1"/>
              </p:cNvSpPr>
              <p:nvPr/>
            </p:nvSpPr>
            <p:spPr bwMode="auto">
              <a:xfrm>
                <a:off x="3175" y="-1587"/>
                <a:ext cx="492125" cy="354012"/>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39" name="Freeform 151"/>
              <p:cNvSpPr>
                <a:spLocks/>
              </p:cNvSpPr>
              <p:nvPr/>
            </p:nvSpPr>
            <p:spPr bwMode="auto">
              <a:xfrm>
                <a:off x="449263" y="150813"/>
                <a:ext cx="30163" cy="16986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40" name="Oval 152"/>
              <p:cNvSpPr>
                <a:spLocks noChangeArrowheads="1"/>
              </p:cNvSpPr>
              <p:nvPr/>
            </p:nvSpPr>
            <p:spPr bwMode="auto">
              <a:xfrm>
                <a:off x="433388" y="336550"/>
                <a:ext cx="6191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grpSp>
      </p:grpSp>
      <p:grpSp>
        <p:nvGrpSpPr>
          <p:cNvPr id="41" name="Group 39"/>
          <p:cNvGrpSpPr/>
          <p:nvPr/>
        </p:nvGrpSpPr>
        <p:grpSpPr>
          <a:xfrm>
            <a:off x="6239228" y="2928271"/>
            <a:ext cx="2259995" cy="909931"/>
            <a:chOff x="6474178" y="3500758"/>
            <a:chExt cx="2259995" cy="909931"/>
          </a:xfrm>
        </p:grpSpPr>
        <p:sp>
          <p:nvSpPr>
            <p:cNvPr id="42" name="TextBox 40"/>
            <p:cNvSpPr txBox="1"/>
            <p:nvPr/>
          </p:nvSpPr>
          <p:spPr>
            <a:xfrm>
              <a:off x="6876271" y="3500758"/>
              <a:ext cx="1742152" cy="338554"/>
            </a:xfrm>
            <a:prstGeom prst="rect">
              <a:avLst/>
            </a:prstGeom>
            <a:noFill/>
          </p:spPr>
          <p:txBody>
            <a:bodyPr wrap="square" rtlCol="0">
              <a:spAutoFit/>
            </a:bodyPr>
            <a:lstStyle/>
            <a:p>
              <a:pPr lvl="0"/>
              <a:r>
                <a:rPr lang="zh-CN" altLang="en-US" sz="1600" dirty="0">
                  <a:solidFill>
                    <a:schemeClr val="tx1">
                      <a:lumMod val="65000"/>
                      <a:lumOff val="35000"/>
                    </a:schemeClr>
                  </a:solidFill>
                  <a:latin typeface="华文彩云" panose="02010800040101010101" pitchFamily="2" charset="-122"/>
                  <a:ea typeface="华文彩云" panose="02010800040101010101" pitchFamily="2" charset="-122"/>
                </a:rPr>
                <a:t>原因二：</a:t>
              </a:r>
              <a:endParaRPr lang="ko-KR" altLang="en-US" sz="1600" dirty="0">
                <a:solidFill>
                  <a:schemeClr val="tx1">
                    <a:lumMod val="65000"/>
                    <a:lumOff val="35000"/>
                  </a:schemeClr>
                </a:solidFill>
                <a:latin typeface="华文彩云" panose="02010800040101010101" pitchFamily="2" charset="-122"/>
              </a:endParaRPr>
            </a:p>
          </p:txBody>
        </p:sp>
        <p:sp>
          <p:nvSpPr>
            <p:cNvPr id="43" name="텍스트 개체 틀 2"/>
            <p:cNvSpPr txBox="1">
              <a:spLocks/>
            </p:cNvSpPr>
            <p:nvPr/>
          </p:nvSpPr>
          <p:spPr>
            <a:xfrm>
              <a:off x="6831038" y="3836917"/>
              <a:ext cx="1903135" cy="57377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dirty="0"/>
                <a:t> </a:t>
              </a:r>
              <a:r>
                <a:rPr lang="zh-CN" altLang="zh-CN" sz="1050" dirty="0">
                  <a:solidFill>
                    <a:schemeClr val="bg1">
                      <a:lumMod val="50000"/>
                    </a:schemeClr>
                  </a:solidFill>
                  <a:latin typeface="华文琥珀" panose="02010800040101010101" pitchFamily="2" charset="-122"/>
                  <a:ea typeface="华文琥珀" panose="02010800040101010101" pitchFamily="2" charset="-122"/>
                </a:rPr>
                <a:t>空间狭小，遮挡部分较多</a:t>
              </a:r>
              <a:endParaRPr lang="en-US" altLang="ko-KR" sz="1050" dirty="0">
                <a:solidFill>
                  <a:schemeClr val="bg1">
                    <a:lumMod val="50000"/>
                  </a:schemeClr>
                </a:solidFill>
                <a:latin typeface="华文琥珀" panose="02010800040101010101" pitchFamily="2" charset="-122"/>
                <a:ea typeface="华文琥珀" panose="02010800040101010101" pitchFamily="2" charset="-122"/>
              </a:endParaRPr>
            </a:p>
          </p:txBody>
        </p:sp>
        <p:sp>
          <p:nvSpPr>
            <p:cNvPr id="44" name="Rounded Rectangle 42"/>
            <p:cNvSpPr/>
            <p:nvPr/>
          </p:nvSpPr>
          <p:spPr>
            <a:xfrm>
              <a:off x="6474178" y="3583307"/>
              <a:ext cx="356860" cy="356860"/>
            </a:xfrm>
            <a:prstGeom prst="roundRect">
              <a:avLst>
                <a:gd name="adj" fmla="val 50000"/>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sp>
          <p:nvSpPr>
            <p:cNvPr id="45" name="Freeform 39"/>
            <p:cNvSpPr>
              <a:spLocks noEditPoints="1"/>
            </p:cNvSpPr>
            <p:nvPr/>
          </p:nvSpPr>
          <p:spPr bwMode="auto">
            <a:xfrm>
              <a:off x="6558457" y="3654306"/>
              <a:ext cx="198652" cy="198070"/>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latin typeface="Roboto condensed"/>
                <a:cs typeface="Roboto condensed"/>
              </a:endParaRPr>
            </a:p>
          </p:txBody>
        </p:sp>
      </p:grpSp>
      <p:cxnSp>
        <p:nvCxnSpPr>
          <p:cNvPr id="46" name="Straight Connector 44"/>
          <p:cNvCxnSpPr/>
          <p:nvPr/>
        </p:nvCxnSpPr>
        <p:spPr>
          <a:xfrm>
            <a:off x="5713343" y="3187192"/>
            <a:ext cx="494135" cy="2058"/>
          </a:xfrm>
          <a:prstGeom prst="line">
            <a:avLst/>
          </a:prstGeom>
          <a:ln>
            <a:solidFill>
              <a:schemeClr val="bg1">
                <a:lumMod val="8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cxnSp>
        <p:nvCxnSpPr>
          <p:cNvPr id="47" name="Straight Connector 45"/>
          <p:cNvCxnSpPr/>
          <p:nvPr/>
        </p:nvCxnSpPr>
        <p:spPr>
          <a:xfrm>
            <a:off x="5713343" y="1923639"/>
            <a:ext cx="494135" cy="2058"/>
          </a:xfrm>
          <a:prstGeom prst="line">
            <a:avLst/>
          </a:prstGeom>
          <a:ln>
            <a:solidFill>
              <a:srgbClr val="ED6579"/>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cxnSp>
        <p:nvCxnSpPr>
          <p:cNvPr id="48" name="Straight Connector 46"/>
          <p:cNvCxnSpPr/>
          <p:nvPr/>
        </p:nvCxnSpPr>
        <p:spPr>
          <a:xfrm flipH="1">
            <a:off x="2898422" y="3838961"/>
            <a:ext cx="494135" cy="2058"/>
          </a:xfrm>
          <a:prstGeom prst="line">
            <a:avLst/>
          </a:prstGeom>
          <a:ln>
            <a:solidFill>
              <a:schemeClr val="bg1">
                <a:lumMod val="8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cxnSp>
        <p:nvCxnSpPr>
          <p:cNvPr id="49" name="Straight Connector 47"/>
          <p:cNvCxnSpPr/>
          <p:nvPr/>
        </p:nvCxnSpPr>
        <p:spPr>
          <a:xfrm flipH="1">
            <a:off x="2898422" y="2575408"/>
            <a:ext cx="494135" cy="2058"/>
          </a:xfrm>
          <a:prstGeom prst="line">
            <a:avLst/>
          </a:prstGeom>
          <a:ln>
            <a:solidFill>
              <a:schemeClr val="bg1">
                <a:lumMod val="8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69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1+#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right)">
                                      <p:cBhvr>
                                        <p:cTn id="31" dur="500"/>
                                        <p:tgtEl>
                                          <p:spTgt spid="49"/>
                                        </p:tgtEl>
                                      </p:cBhvr>
                                    </p:animEffect>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500"/>
                                        <p:tgtEl>
                                          <p:spTgt spid="46"/>
                                        </p:tgtEl>
                                      </p:cBhvr>
                                    </p:animEffect>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1+#ppt_w/2"/>
                                          </p:val>
                                        </p:tav>
                                        <p:tav tm="100000">
                                          <p:val>
                                            <p:strVal val="#ppt_x"/>
                                          </p:val>
                                        </p:tav>
                                      </p:tavLst>
                                    </p:anim>
                                    <p:anim calcmode="lin" valueType="num">
                                      <p:cBhvr additive="base">
                                        <p:cTn id="45" dur="500" fill="hold"/>
                                        <p:tgtEl>
                                          <p:spTgt spid="41"/>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2" presetClass="entr" presetSubtype="2"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right)">
                                      <p:cBhvr>
                                        <p:cTn id="49" dur="500"/>
                                        <p:tgtEl>
                                          <p:spTgt spid="48"/>
                                        </p:tgtEl>
                                      </p:cBhvr>
                                    </p:animEffect>
                                  </p:childTnLst>
                                </p:cTn>
                              </p:par>
                            </p:childTnLst>
                          </p:cTn>
                        </p:par>
                        <p:par>
                          <p:cTn id="50" fill="hold">
                            <p:stCondLst>
                              <p:cond delay="5000"/>
                            </p:stCondLst>
                            <p:childTnLst>
                              <p:par>
                                <p:cTn id="51" presetID="2" presetClass="entr" presetSubtype="8"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0-#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模型评价</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PART FOUR</a:t>
            </a:r>
            <a:endParaRPr lang="zh-CN" altLang="en-US" sz="1600" dirty="0"/>
          </a:p>
        </p:txBody>
      </p:sp>
      <p:sp>
        <p:nvSpPr>
          <p:cNvPr id="7" name="Freeform 7"/>
          <p:cNvSpPr/>
          <p:nvPr/>
        </p:nvSpPr>
        <p:spPr>
          <a:xfrm>
            <a:off x="0" y="1985750"/>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8" name="Group 8"/>
          <p:cNvGrpSpPr/>
          <p:nvPr/>
        </p:nvGrpSpPr>
        <p:grpSpPr>
          <a:xfrm>
            <a:off x="4614854" y="3255292"/>
            <a:ext cx="1262929" cy="1157341"/>
            <a:chOff x="667471" y="2995559"/>
            <a:chExt cx="1262929" cy="1157341"/>
          </a:xfrm>
        </p:grpSpPr>
        <p:sp>
          <p:nvSpPr>
            <p:cNvPr id="9" name="TextBox 9"/>
            <p:cNvSpPr txBox="1"/>
            <p:nvPr/>
          </p:nvSpPr>
          <p:spPr>
            <a:xfrm>
              <a:off x="667471" y="2995559"/>
              <a:ext cx="1156100" cy="338554"/>
            </a:xfrm>
            <a:prstGeom prst="rect">
              <a:avLst/>
            </a:prstGeom>
            <a:noFill/>
          </p:spPr>
          <p:txBody>
            <a:bodyPr wrap="square" rtlCol="0">
              <a:spAutoFit/>
            </a:bodyPr>
            <a:lstStyle/>
            <a:p>
              <a:r>
                <a:rPr lang="en-US" altLang="zh-CN" sz="1600" b="1" dirty="0">
                  <a:solidFill>
                    <a:schemeClr val="tx1">
                      <a:lumMod val="65000"/>
                      <a:lumOff val="35000"/>
                    </a:schemeClr>
                  </a:solidFill>
                  <a:latin typeface="Arial Black" panose="020B0A04020102020204" pitchFamily="34" charset="0"/>
                  <a:ea typeface="华文彩云" panose="02010800040101010101" pitchFamily="2" charset="-122"/>
                </a:rPr>
                <a:t>STEP 3</a:t>
              </a:r>
              <a:endParaRPr lang="ko-KR" altLang="en-US" sz="1600" b="1" dirty="0">
                <a:solidFill>
                  <a:schemeClr val="tx1">
                    <a:lumMod val="65000"/>
                    <a:lumOff val="35000"/>
                  </a:schemeClr>
                </a:solidFill>
                <a:latin typeface="Arial Black" panose="020B0A04020102020204" pitchFamily="34" charset="0"/>
              </a:endParaRPr>
            </a:p>
          </p:txBody>
        </p:sp>
        <p:sp>
          <p:nvSpPr>
            <p:cNvPr id="10" name="텍스트 개체 틀 2"/>
            <p:cNvSpPr txBox="1">
              <a:spLocks/>
            </p:cNvSpPr>
            <p:nvPr/>
          </p:nvSpPr>
          <p:spPr>
            <a:xfrm>
              <a:off x="667471" y="3229080"/>
              <a:ext cx="1262929" cy="923820"/>
            </a:xfrm>
            <a:prstGeom prst="rect">
              <a:avLst/>
            </a:prstGeom>
          </p:spPr>
          <p:txBody>
            <a:bodyPr vert="horz" lIns="91440" tIns="45720" rIns="91440" bIns="45720" rtlCol="0" anchor="t">
              <a:normAutofit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zh-CN" altLang="en-US" sz="1200" dirty="0">
                  <a:solidFill>
                    <a:schemeClr val="bg1">
                      <a:lumMod val="50000"/>
                    </a:schemeClr>
                  </a:solidFill>
                  <a:latin typeface="华文琥珀" panose="02010800040101010101" pitchFamily="2" charset="-122"/>
                  <a:ea typeface="华文琥珀" panose="02010800040101010101" pitchFamily="2" charset="-122"/>
                </a:rPr>
                <a:t>最终经数据增强扩充数据集后，训练最后结果</a:t>
              </a:r>
              <a:r>
                <a:rPr lang="en-US" altLang="zh-CN" sz="1200" dirty="0" err="1">
                  <a:solidFill>
                    <a:schemeClr val="bg1">
                      <a:lumMod val="50000"/>
                    </a:schemeClr>
                  </a:solidFill>
                  <a:latin typeface="华文琥珀" panose="02010800040101010101" pitchFamily="2" charset="-122"/>
                  <a:ea typeface="华文琥珀" panose="02010800040101010101" pitchFamily="2" charset="-122"/>
                </a:rPr>
                <a:t>mAP</a:t>
              </a:r>
              <a:r>
                <a:rPr lang="zh-CN" altLang="en-US" sz="1200" dirty="0">
                  <a:solidFill>
                    <a:schemeClr val="bg1">
                      <a:lumMod val="50000"/>
                    </a:schemeClr>
                  </a:solidFill>
                  <a:latin typeface="华文琥珀" panose="02010800040101010101" pitchFamily="2" charset="-122"/>
                  <a:ea typeface="华文琥珀" panose="02010800040101010101" pitchFamily="2" charset="-122"/>
                </a:rPr>
                <a:t>为</a:t>
              </a:r>
              <a:r>
                <a:rPr lang="en-US" altLang="zh-CN" sz="1200" dirty="0">
                  <a:solidFill>
                    <a:schemeClr val="bg1">
                      <a:lumMod val="50000"/>
                    </a:schemeClr>
                  </a:solidFill>
                  <a:latin typeface="华文琥珀" panose="02010800040101010101" pitchFamily="2" charset="-122"/>
                  <a:ea typeface="华文琥珀" panose="02010800040101010101" pitchFamily="2" charset="-122"/>
                </a:rPr>
                <a:t>0.7</a:t>
              </a:r>
              <a:r>
                <a:rPr lang="zh-CN" altLang="en-US" sz="1200" dirty="0">
                  <a:solidFill>
                    <a:schemeClr val="bg1">
                      <a:lumMod val="50000"/>
                    </a:schemeClr>
                  </a:solidFill>
                  <a:latin typeface="华文琥珀" panose="02010800040101010101" pitchFamily="2" charset="-122"/>
                  <a:ea typeface="华文琥珀" panose="02010800040101010101" pitchFamily="2" charset="-122"/>
                </a:rPr>
                <a:t>以上</a:t>
              </a:r>
              <a:endParaRPr lang="en-US" altLang="ko-KR" sz="1200" dirty="0">
                <a:solidFill>
                  <a:schemeClr val="bg1">
                    <a:lumMod val="50000"/>
                  </a:schemeClr>
                </a:solidFill>
                <a:latin typeface="华文琥珀" panose="02010800040101010101" pitchFamily="2" charset="-122"/>
                <a:ea typeface="华文琥珀" panose="02010800040101010101" pitchFamily="2" charset="-122"/>
              </a:endParaRPr>
            </a:p>
          </p:txBody>
        </p:sp>
      </p:grpSp>
      <p:sp>
        <p:nvSpPr>
          <p:cNvPr id="12" name="TextBox 12"/>
          <p:cNvSpPr txBox="1"/>
          <p:nvPr/>
        </p:nvSpPr>
        <p:spPr>
          <a:xfrm>
            <a:off x="2490987" y="2386956"/>
            <a:ext cx="1156100" cy="338554"/>
          </a:xfrm>
          <a:prstGeom prst="rect">
            <a:avLst/>
          </a:prstGeom>
          <a:noFill/>
        </p:spPr>
        <p:txBody>
          <a:bodyPr wrap="square" rtlCol="0">
            <a:spAutoFit/>
          </a:bodyPr>
          <a:lstStyle/>
          <a:p>
            <a:r>
              <a:rPr lang="en-US" altLang="zh-CN" sz="1600" b="1" dirty="0">
                <a:solidFill>
                  <a:schemeClr val="tx1">
                    <a:lumMod val="65000"/>
                    <a:lumOff val="35000"/>
                  </a:schemeClr>
                </a:solidFill>
                <a:latin typeface="Arial Black" panose="020B0A04020102020204" pitchFamily="34" charset="0"/>
                <a:ea typeface="华文彩云" panose="02010800040101010101" pitchFamily="2" charset="-122"/>
              </a:rPr>
              <a:t>STEP 2</a:t>
            </a:r>
            <a:endParaRPr lang="ko-KR" altLang="en-US" sz="1600" b="1" dirty="0">
              <a:solidFill>
                <a:schemeClr val="tx1">
                  <a:lumMod val="65000"/>
                  <a:lumOff val="35000"/>
                </a:schemeClr>
              </a:solidFill>
              <a:latin typeface="Arial Black" panose="020B0A04020102020204" pitchFamily="34" charset="0"/>
            </a:endParaRPr>
          </a:p>
        </p:txBody>
      </p:sp>
      <p:sp>
        <p:nvSpPr>
          <p:cNvPr id="13" name="텍스트 개체 틀 2"/>
          <p:cNvSpPr txBox="1">
            <a:spLocks/>
          </p:cNvSpPr>
          <p:nvPr/>
        </p:nvSpPr>
        <p:spPr>
          <a:xfrm>
            <a:off x="2209824" y="2627895"/>
            <a:ext cx="1718427"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40000"/>
              </a:lnSpc>
            </a:pPr>
            <a:r>
              <a:rPr lang="zh-CN" altLang="en-US" sz="1200" dirty="0">
                <a:solidFill>
                  <a:schemeClr val="bg1">
                    <a:lumMod val="50000"/>
                  </a:schemeClr>
                </a:solidFill>
                <a:latin typeface="华文琥珀" panose="02010800040101010101" pitchFamily="2" charset="-122"/>
                <a:ea typeface="华文琥珀" panose="02010800040101010101" pitchFamily="2" charset="-122"/>
              </a:rPr>
              <a:t>采用</a:t>
            </a:r>
            <a:r>
              <a:rPr lang="en-US" altLang="zh-CN" sz="1200" dirty="0">
                <a:solidFill>
                  <a:schemeClr val="bg1">
                    <a:lumMod val="50000"/>
                  </a:schemeClr>
                </a:solidFill>
                <a:latin typeface="华文琥珀" panose="02010800040101010101" pitchFamily="2" charset="-122"/>
                <a:ea typeface="华文琥珀" panose="02010800040101010101" pitchFamily="2" charset="-122"/>
              </a:rPr>
              <a:t>VOC</a:t>
            </a:r>
            <a:r>
              <a:rPr lang="zh-CN" altLang="en-US" sz="1200" dirty="0">
                <a:solidFill>
                  <a:schemeClr val="bg1">
                    <a:lumMod val="50000"/>
                  </a:schemeClr>
                </a:solidFill>
                <a:latin typeface="华文琥珀" panose="02010800040101010101" pitchFamily="2" charset="-122"/>
                <a:ea typeface="华文琥珀" panose="02010800040101010101" pitchFamily="2" charset="-122"/>
              </a:rPr>
              <a:t>数据集与自收集数据集混合训练方式（由于时间原因未能训练完成，迭代</a:t>
            </a:r>
            <a:r>
              <a:rPr lang="en-US" altLang="zh-CN" sz="1200" dirty="0">
                <a:solidFill>
                  <a:schemeClr val="bg1">
                    <a:lumMod val="50000"/>
                  </a:schemeClr>
                </a:solidFill>
                <a:latin typeface="华文琥珀" panose="02010800040101010101" pitchFamily="2" charset="-122"/>
                <a:ea typeface="华文琥珀" panose="02010800040101010101" pitchFamily="2" charset="-122"/>
              </a:rPr>
              <a:t>20000</a:t>
            </a:r>
            <a:r>
              <a:rPr lang="zh-CN" altLang="en-US" sz="1200" dirty="0">
                <a:solidFill>
                  <a:schemeClr val="bg1">
                    <a:lumMod val="50000"/>
                  </a:schemeClr>
                </a:solidFill>
                <a:latin typeface="华文琥珀" panose="02010800040101010101" pitchFamily="2" charset="-122"/>
                <a:ea typeface="华文琥珀" panose="02010800040101010101" pitchFamily="2" charset="-122"/>
              </a:rPr>
              <a:t>次的平均精度在</a:t>
            </a:r>
            <a:r>
              <a:rPr lang="en-US" altLang="zh-CN" sz="1200" dirty="0">
                <a:solidFill>
                  <a:schemeClr val="bg1">
                    <a:lumMod val="50000"/>
                  </a:schemeClr>
                </a:solidFill>
                <a:latin typeface="华文琥珀" panose="02010800040101010101" pitchFamily="2" charset="-122"/>
                <a:ea typeface="华文琥珀" panose="02010800040101010101" pitchFamily="2" charset="-122"/>
              </a:rPr>
              <a:t>70</a:t>
            </a:r>
            <a:r>
              <a:rPr lang="zh-CN" altLang="en-US" sz="1200" dirty="0">
                <a:solidFill>
                  <a:schemeClr val="bg1">
                    <a:lumMod val="50000"/>
                  </a:schemeClr>
                </a:solidFill>
                <a:latin typeface="华文琥珀" panose="02010800040101010101" pitchFamily="2" charset="-122"/>
                <a:ea typeface="华文琥珀" panose="02010800040101010101" pitchFamily="2" charset="-122"/>
              </a:rPr>
              <a:t>以上）</a:t>
            </a:r>
            <a:endParaRPr lang="en-US" altLang="ko-KR" sz="1200" dirty="0">
              <a:solidFill>
                <a:schemeClr val="bg1">
                  <a:lumMod val="50000"/>
                </a:schemeClr>
              </a:solidFill>
              <a:latin typeface="华文琥珀" panose="02010800040101010101" pitchFamily="2" charset="-122"/>
              <a:ea typeface="华文琥珀" panose="02010800040101010101" pitchFamily="2" charset="-122"/>
            </a:endParaRPr>
          </a:p>
        </p:txBody>
      </p:sp>
      <p:sp>
        <p:nvSpPr>
          <p:cNvPr id="15" name="TextBox 15"/>
          <p:cNvSpPr txBox="1"/>
          <p:nvPr/>
        </p:nvSpPr>
        <p:spPr>
          <a:xfrm>
            <a:off x="346638" y="2432474"/>
            <a:ext cx="1156100" cy="338554"/>
          </a:xfrm>
          <a:prstGeom prst="rect">
            <a:avLst/>
          </a:prstGeom>
          <a:noFill/>
        </p:spPr>
        <p:txBody>
          <a:bodyPr wrap="square" rtlCol="0">
            <a:spAutoFit/>
          </a:bodyPr>
          <a:lstStyle/>
          <a:p>
            <a:pPr lvl="0"/>
            <a:r>
              <a:rPr lang="en-US" altLang="zh-CN" sz="1600" b="1" dirty="0">
                <a:solidFill>
                  <a:schemeClr val="tx1">
                    <a:lumMod val="65000"/>
                    <a:lumOff val="35000"/>
                  </a:schemeClr>
                </a:solidFill>
                <a:latin typeface="Arial Black" panose="020B0A04020102020204" pitchFamily="34" charset="0"/>
                <a:ea typeface="华文彩云" panose="02010800040101010101" pitchFamily="2" charset="-122"/>
              </a:rPr>
              <a:t>STEP 1</a:t>
            </a:r>
            <a:endParaRPr lang="ko-KR" altLang="en-US" sz="1600" b="1" dirty="0">
              <a:solidFill>
                <a:schemeClr val="tx1">
                  <a:lumMod val="65000"/>
                  <a:lumOff val="35000"/>
                </a:schemeClr>
              </a:solidFill>
              <a:latin typeface="Arial Black" panose="020B0A04020102020204" pitchFamily="34" charset="0"/>
            </a:endParaRPr>
          </a:p>
        </p:txBody>
      </p:sp>
      <p:sp>
        <p:nvSpPr>
          <p:cNvPr id="16" name="텍스트 개체 틀 2"/>
          <p:cNvSpPr txBox="1">
            <a:spLocks/>
          </p:cNvSpPr>
          <p:nvPr/>
        </p:nvSpPr>
        <p:spPr>
          <a:xfrm>
            <a:off x="346638" y="2665995"/>
            <a:ext cx="1262929" cy="92382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zh-CN" altLang="en-US" sz="1200" dirty="0">
                <a:solidFill>
                  <a:schemeClr val="bg1">
                    <a:lumMod val="50000"/>
                  </a:schemeClr>
                </a:solidFill>
                <a:latin typeface="华文琥珀" panose="02010800040101010101" pitchFamily="2" charset="-122"/>
                <a:ea typeface="华文琥珀" panose="02010800040101010101" pitchFamily="2" charset="-122"/>
                <a:cs typeface="Roboto condensed"/>
              </a:rPr>
              <a:t>对上述情况进行的图像增强手段，进而扩充数据集</a:t>
            </a:r>
            <a:endParaRPr lang="en-US" altLang="ko-KR" sz="1200" dirty="0">
              <a:solidFill>
                <a:schemeClr val="bg1">
                  <a:lumMod val="50000"/>
                </a:schemeClr>
              </a:solidFill>
              <a:latin typeface="华文琥珀" panose="02010800040101010101" pitchFamily="2" charset="-122"/>
              <a:ea typeface="华文琥珀" panose="02010800040101010101" pitchFamily="2" charset="-122"/>
              <a:cs typeface="Roboto condensed"/>
            </a:endParaRPr>
          </a:p>
        </p:txBody>
      </p:sp>
      <p:sp>
        <p:nvSpPr>
          <p:cNvPr id="18"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0"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1"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EB6949">
              <a:alpha val="73000"/>
            </a:srgbClr>
          </a:solidFill>
          <a:ln>
            <a:noFill/>
          </a:ln>
        </p:spPr>
        <p:txBody>
          <a:bodyPr/>
          <a:lstStyle/>
          <a:p>
            <a:endParaRPr lang="en-US" dirty="0"/>
          </a:p>
        </p:txBody>
      </p:sp>
      <p:sp>
        <p:nvSpPr>
          <p:cNvPr id="22"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EB6949">
              <a:alpha val="73000"/>
            </a:srgbClr>
          </a:solidFill>
          <a:ln>
            <a:noFill/>
          </a:ln>
        </p:spPr>
        <p:txBody>
          <a:bodyPr/>
          <a:lstStyle/>
          <a:p>
            <a:endParaRPr lang="en-US" dirty="0"/>
          </a:p>
        </p:txBody>
      </p:sp>
      <p:sp>
        <p:nvSpPr>
          <p:cNvPr id="23"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EB6949"/>
          </a:solidFill>
          <a:ln>
            <a:noFill/>
          </a:ln>
        </p:spPr>
        <p:txBody>
          <a:bodyPr/>
          <a:lstStyle/>
          <a:p>
            <a:endParaRPr lang="en-US" dirty="0"/>
          </a:p>
        </p:txBody>
      </p:sp>
      <p:sp>
        <p:nvSpPr>
          <p:cNvPr id="24"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p>
        </p:txBody>
      </p:sp>
      <p:sp>
        <p:nvSpPr>
          <p:cNvPr id="25"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p>
        </p:txBody>
      </p:sp>
      <p:sp>
        <p:nvSpPr>
          <p:cNvPr id="26"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p>
        </p:txBody>
      </p:sp>
      <p:sp>
        <p:nvSpPr>
          <p:cNvPr id="27"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Rounded Rectangle 29"/>
          <p:cNvSpPr/>
          <p:nvPr/>
        </p:nvSpPr>
        <p:spPr>
          <a:xfrm>
            <a:off x="4710104" y="2802545"/>
            <a:ext cx="401324" cy="401324"/>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30" name="Group 30"/>
          <p:cNvGrpSpPr/>
          <p:nvPr/>
        </p:nvGrpSpPr>
        <p:grpSpPr>
          <a:xfrm>
            <a:off x="4829752" y="2932156"/>
            <a:ext cx="162028" cy="142102"/>
            <a:chOff x="3175" y="-1587"/>
            <a:chExt cx="490538" cy="430212"/>
          </a:xfrm>
          <a:solidFill>
            <a:srgbClr val="FFFFFF"/>
          </a:solidFill>
        </p:grpSpPr>
        <p:sp>
          <p:nvSpPr>
            <p:cNvPr id="31"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endParaRPr>
            </a:p>
          </p:txBody>
        </p:sp>
        <p:sp>
          <p:nvSpPr>
            <p:cNvPr id="32"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endParaRPr>
            </a:p>
          </p:txBody>
        </p:sp>
      </p:grpSp>
      <p:sp>
        <p:nvSpPr>
          <p:cNvPr id="34" name="Rounded Rectangle 34"/>
          <p:cNvSpPr/>
          <p:nvPr/>
        </p:nvSpPr>
        <p:spPr>
          <a:xfrm>
            <a:off x="429188" y="1931004"/>
            <a:ext cx="401324" cy="401324"/>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Freeform 50"/>
          <p:cNvSpPr>
            <a:spLocks noEditPoints="1"/>
          </p:cNvSpPr>
          <p:nvPr/>
        </p:nvSpPr>
        <p:spPr bwMode="auto">
          <a:xfrm>
            <a:off x="563013" y="2047482"/>
            <a:ext cx="133675" cy="168368"/>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Rounded Rectangle 37"/>
          <p:cNvSpPr/>
          <p:nvPr/>
        </p:nvSpPr>
        <p:spPr>
          <a:xfrm>
            <a:off x="2757119" y="1901404"/>
            <a:ext cx="401324" cy="401324"/>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Freeform 48"/>
          <p:cNvSpPr>
            <a:spLocks noEditPoints="1"/>
          </p:cNvSpPr>
          <p:nvPr/>
        </p:nvSpPr>
        <p:spPr bwMode="auto">
          <a:xfrm>
            <a:off x="2895972" y="2011627"/>
            <a:ext cx="123618" cy="180879"/>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nvGrpSpPr>
          <p:cNvPr id="39" name="Group 39"/>
          <p:cNvGrpSpPr/>
          <p:nvPr/>
        </p:nvGrpSpPr>
        <p:grpSpPr>
          <a:xfrm>
            <a:off x="6708349" y="1210992"/>
            <a:ext cx="1245453" cy="1245453"/>
            <a:chOff x="6708349" y="1210992"/>
            <a:chExt cx="1245453" cy="1245453"/>
          </a:xfrm>
        </p:grpSpPr>
        <p:sp>
          <p:nvSpPr>
            <p:cNvPr id="40" name="Oval 40"/>
            <p:cNvSpPr/>
            <p:nvPr/>
          </p:nvSpPr>
          <p:spPr>
            <a:xfrm>
              <a:off x="6708349" y="1210992"/>
              <a:ext cx="1245453" cy="1245453"/>
            </a:xfrm>
            <a:prstGeom prst="ellipse">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TextBox 41"/>
            <p:cNvSpPr txBox="1"/>
            <p:nvPr/>
          </p:nvSpPr>
          <p:spPr>
            <a:xfrm>
              <a:off x="6753252" y="1622891"/>
              <a:ext cx="1156100" cy="369332"/>
            </a:xfrm>
            <a:prstGeom prst="rect">
              <a:avLst/>
            </a:prstGeom>
            <a:noFill/>
          </p:spPr>
          <p:txBody>
            <a:bodyPr wrap="square" rtlCol="0">
              <a:spAutoFit/>
            </a:bodyPr>
            <a:lstStyle/>
            <a:p>
              <a:pPr lvl="0" algn="ctr"/>
              <a:r>
                <a:rPr lang="zh-CN" altLang="en-US" sz="1800" dirty="0">
                  <a:solidFill>
                    <a:schemeClr val="bg1"/>
                  </a:solidFill>
                  <a:latin typeface="Roboto Condensed Regular"/>
                </a:rPr>
                <a:t>问题解决</a:t>
              </a:r>
              <a:endParaRPr lang="ko-KR" altLang="en-US" sz="1800" dirty="0">
                <a:solidFill>
                  <a:schemeClr val="bg1"/>
                </a:solidFill>
                <a:latin typeface="Roboto Condensed Regular"/>
              </a:endParaRPr>
            </a:p>
          </p:txBody>
        </p:sp>
      </p:grpSp>
    </p:spTree>
    <p:extLst>
      <p:ext uri="{BB962C8B-B14F-4D97-AF65-F5344CB8AC3E}">
        <p14:creationId xmlns:p14="http://schemas.microsoft.com/office/powerpoint/2010/main" val="385769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1100" fill="hold"/>
                                        <p:tgtEl>
                                          <p:spTgt spid="39"/>
                                        </p:tgtEl>
                                        <p:attrNameLst>
                                          <p:attrName>ppt_x</p:attrName>
                                        </p:attrNameLst>
                                      </p:cBhvr>
                                      <p:tavLst>
                                        <p:tav tm="0">
                                          <p:val>
                                            <p:strVal val="1+#ppt_w/2"/>
                                          </p:val>
                                        </p:tav>
                                        <p:tav tm="100000">
                                          <p:val>
                                            <p:strVal val="#ppt_x"/>
                                          </p:val>
                                        </p:tav>
                                      </p:tavLst>
                                    </p:anim>
                                    <p:anim calcmode="lin" valueType="num">
                                      <p:cBhvr additive="base">
                                        <p:cTn id="13" dur="11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测试结果</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PART FOUR</a:t>
            </a:r>
            <a:endParaRPr lang="zh-CN" altLang="en-US" sz="1600" dirty="0"/>
          </a:p>
        </p:txBody>
      </p:sp>
      <p:pic>
        <p:nvPicPr>
          <p:cNvPr id="1026" name="Picture 2">
            <a:extLst>
              <a:ext uri="{FF2B5EF4-FFF2-40B4-BE49-F238E27FC236}">
                <a16:creationId xmlns:a16="http://schemas.microsoft.com/office/drawing/2014/main" id="{0424F213-110F-40A2-B628-C46EFE1651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30" y="685800"/>
            <a:ext cx="7395345" cy="396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0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0920" y="2724356"/>
            <a:ext cx="2922162" cy="2419144"/>
            <a:chOff x="4425186" y="923072"/>
            <a:chExt cx="3367388" cy="3276964"/>
          </a:xfrm>
        </p:grpSpPr>
        <p:sp>
          <p:nvSpPr>
            <p:cNvPr id="3" name="AutoShape 2"/>
            <p:cNvSpPr>
              <a:spLocks/>
            </p:cNvSpPr>
            <p:nvPr/>
          </p:nvSpPr>
          <p:spPr bwMode="auto">
            <a:xfrm>
              <a:off x="4425186" y="2437653"/>
              <a:ext cx="669625" cy="1761388"/>
            </a:xfrm>
            <a:custGeom>
              <a:avLst/>
              <a:gdLst/>
              <a:ahLst/>
              <a:cxnLst/>
              <a:rect l="0" t="0" r="r" b="b"/>
              <a:pathLst>
                <a:path w="21600" h="21600">
                  <a:moveTo>
                    <a:pt x="21600" y="21600"/>
                  </a:moveTo>
                  <a:lnTo>
                    <a:pt x="0" y="21600"/>
                  </a:lnTo>
                  <a:lnTo>
                    <a:pt x="0" y="4642"/>
                  </a:lnTo>
                  <a:lnTo>
                    <a:pt x="10755" y="0"/>
                  </a:lnTo>
                  <a:lnTo>
                    <a:pt x="21600" y="4642"/>
                  </a:lnTo>
                  <a:close/>
                  <a:moveTo>
                    <a:pt x="21600" y="21600"/>
                  </a:moveTo>
                </a:path>
              </a:pathLst>
            </a:custGeom>
            <a:solidFill>
              <a:srgbClr val="3ABE9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4" name="AutoShape 3"/>
            <p:cNvSpPr>
              <a:spLocks/>
            </p:cNvSpPr>
            <p:nvPr/>
          </p:nvSpPr>
          <p:spPr bwMode="auto">
            <a:xfrm>
              <a:off x="7118416" y="2715754"/>
              <a:ext cx="674158" cy="1479566"/>
            </a:xfrm>
            <a:custGeom>
              <a:avLst/>
              <a:gdLst/>
              <a:ahLst/>
              <a:cxnLst/>
              <a:rect l="0" t="0" r="r" b="b"/>
              <a:pathLst>
                <a:path w="21600" h="21600">
                  <a:moveTo>
                    <a:pt x="21600" y="21600"/>
                  </a:moveTo>
                  <a:lnTo>
                    <a:pt x="0" y="21600"/>
                  </a:lnTo>
                  <a:lnTo>
                    <a:pt x="0" y="5527"/>
                  </a:lnTo>
                  <a:lnTo>
                    <a:pt x="10755" y="0"/>
                  </a:lnTo>
                  <a:lnTo>
                    <a:pt x="21600" y="5527"/>
                  </a:lnTo>
                  <a:close/>
                  <a:moveTo>
                    <a:pt x="21600" y="21600"/>
                  </a:moveTo>
                </a:path>
              </a:pathLst>
            </a:custGeom>
            <a:solidFill>
              <a:srgbClr val="01C4B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5" name="AutoShape 4"/>
            <p:cNvSpPr>
              <a:spLocks/>
            </p:cNvSpPr>
            <p:nvPr/>
          </p:nvSpPr>
          <p:spPr bwMode="auto">
            <a:xfrm>
              <a:off x="5773286" y="2250040"/>
              <a:ext cx="668492" cy="1947703"/>
            </a:xfrm>
            <a:custGeom>
              <a:avLst/>
              <a:gdLst/>
              <a:ahLst/>
              <a:cxnLst/>
              <a:rect l="0" t="0" r="r" b="b"/>
              <a:pathLst>
                <a:path w="21600" h="21600">
                  <a:moveTo>
                    <a:pt x="21600" y="21600"/>
                  </a:moveTo>
                  <a:lnTo>
                    <a:pt x="0" y="21600"/>
                  </a:lnTo>
                  <a:lnTo>
                    <a:pt x="0" y="4200"/>
                  </a:lnTo>
                  <a:lnTo>
                    <a:pt x="10755" y="0"/>
                  </a:lnTo>
                  <a:lnTo>
                    <a:pt x="21600" y="4200"/>
                  </a:lnTo>
                  <a:close/>
                  <a:moveTo>
                    <a:pt x="21600" y="21600"/>
                  </a:moveTo>
                </a:path>
              </a:pathLst>
            </a:custGeom>
            <a:solidFill>
              <a:schemeClr val="bg1">
                <a:lumMod val="6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6" name="AutoShape 5"/>
            <p:cNvSpPr>
              <a:spLocks/>
            </p:cNvSpPr>
            <p:nvPr/>
          </p:nvSpPr>
          <p:spPr bwMode="auto">
            <a:xfrm>
              <a:off x="5095944" y="1646985"/>
              <a:ext cx="677556" cy="2552054"/>
            </a:xfrm>
            <a:custGeom>
              <a:avLst/>
              <a:gdLst/>
              <a:ahLst/>
              <a:cxnLst/>
              <a:rect l="0" t="0" r="r" b="b"/>
              <a:pathLst>
                <a:path w="21600" h="21600">
                  <a:moveTo>
                    <a:pt x="21600" y="21600"/>
                  </a:moveTo>
                  <a:lnTo>
                    <a:pt x="0" y="21600"/>
                  </a:lnTo>
                  <a:lnTo>
                    <a:pt x="0" y="3207"/>
                  </a:lnTo>
                  <a:lnTo>
                    <a:pt x="10755" y="0"/>
                  </a:lnTo>
                  <a:lnTo>
                    <a:pt x="21600" y="3207"/>
                  </a:lnTo>
                  <a:close/>
                  <a:moveTo>
                    <a:pt x="21600" y="21600"/>
                  </a:moveTo>
                </a:path>
              </a:pathLst>
            </a:custGeom>
            <a:solidFill>
              <a:srgbClr val="ED657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 name="AutoShape 6"/>
            <p:cNvSpPr>
              <a:spLocks/>
            </p:cNvSpPr>
            <p:nvPr/>
          </p:nvSpPr>
          <p:spPr bwMode="auto">
            <a:xfrm>
              <a:off x="6438593" y="923072"/>
              <a:ext cx="682088" cy="3276964"/>
            </a:xfrm>
            <a:custGeom>
              <a:avLst/>
              <a:gdLst/>
              <a:ahLst/>
              <a:cxnLst/>
              <a:rect l="0" t="0" r="r" b="b"/>
              <a:pathLst>
                <a:path w="21600" h="21600">
                  <a:moveTo>
                    <a:pt x="21600" y="21600"/>
                  </a:moveTo>
                  <a:lnTo>
                    <a:pt x="0" y="21600"/>
                  </a:lnTo>
                  <a:lnTo>
                    <a:pt x="0" y="2496"/>
                  </a:lnTo>
                  <a:lnTo>
                    <a:pt x="10755" y="0"/>
                  </a:lnTo>
                  <a:lnTo>
                    <a:pt x="21600" y="2496"/>
                  </a:lnTo>
                  <a:close/>
                  <a:moveTo>
                    <a:pt x="21600" y="216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8" name="文本框 7"/>
          <p:cNvSpPr txBox="1"/>
          <p:nvPr/>
        </p:nvSpPr>
        <p:spPr>
          <a:xfrm>
            <a:off x="2322286" y="866347"/>
            <a:ext cx="4499429" cy="1446550"/>
          </a:xfrm>
          <a:prstGeom prst="rect">
            <a:avLst/>
          </a:prstGeom>
          <a:noFill/>
        </p:spPr>
        <p:txBody>
          <a:bodyPr wrap="square" rtlCol="0">
            <a:spAutoFit/>
          </a:bodyPr>
          <a:lstStyle/>
          <a:p>
            <a:pPr algn="ctr"/>
            <a:r>
              <a:rPr lang="en-US" altLang="zh-CN" sz="4400" b="1" dirty="0">
                <a:solidFill>
                  <a:srgbClr val="183A5D"/>
                </a:solidFill>
                <a:latin typeface="微软雅黑" panose="020B0503020204020204" pitchFamily="34" charset="-122"/>
                <a:ea typeface="微软雅黑" panose="020B0503020204020204" pitchFamily="34" charset="-122"/>
              </a:rPr>
              <a:t>THANKS FOR</a:t>
            </a:r>
          </a:p>
          <a:p>
            <a:pPr algn="ctr"/>
            <a:r>
              <a:rPr lang="en-US" altLang="zh-CN" sz="4400" b="1" dirty="0">
                <a:solidFill>
                  <a:srgbClr val="183A5D"/>
                </a:solidFill>
                <a:latin typeface="微软雅黑" panose="020B0503020204020204" pitchFamily="34" charset="-122"/>
                <a:ea typeface="微软雅黑" panose="020B0503020204020204" pitchFamily="34" charset="-122"/>
              </a:rPr>
              <a:t>YOUR COMING</a:t>
            </a:r>
            <a:endParaRPr lang="zh-CN" altLang="en-US" sz="4400" b="1"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3670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2" y="429986"/>
            <a:ext cx="4499429" cy="769441"/>
          </a:xfrm>
          <a:prstGeom prst="rect">
            <a:avLst/>
          </a:prstGeom>
          <a:noFill/>
        </p:spPr>
        <p:txBody>
          <a:bodyPr wrap="square" rtlCol="0">
            <a:spAutoFit/>
          </a:bodyPr>
          <a:lstStyle/>
          <a:p>
            <a:r>
              <a:rPr lang="en-US" altLang="zh-CN" sz="4400" b="1" dirty="0">
                <a:solidFill>
                  <a:srgbClr val="183A5D"/>
                </a:solidFill>
                <a:latin typeface="微软雅黑" panose="020B0503020204020204" pitchFamily="34" charset="-122"/>
                <a:ea typeface="微软雅黑" panose="020B0503020204020204" pitchFamily="34" charset="-122"/>
              </a:rPr>
              <a:t>CONTENTS</a:t>
            </a:r>
            <a:endParaRPr lang="zh-CN" altLang="en-US" sz="4400" b="1"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74652" y="3931375"/>
            <a:ext cx="1958826" cy="338554"/>
          </a:xfrm>
          <a:prstGeom prst="rect">
            <a:avLst/>
          </a:prstGeom>
          <a:noFill/>
        </p:spPr>
        <p:txBody>
          <a:bodyPr wrap="square" rtlCol="0">
            <a:spAutoFit/>
          </a:bodyPr>
          <a:lstStyle/>
          <a:p>
            <a:r>
              <a:rPr lang="zh-CN" altLang="en-US" sz="1600" dirty="0">
                <a:solidFill>
                  <a:srgbClr val="183A5D"/>
                </a:solidFill>
                <a:latin typeface="微软雅黑" panose="020B0503020204020204" pitchFamily="34" charset="-122"/>
                <a:ea typeface="微软雅黑" panose="020B0503020204020204" pitchFamily="34" charset="-122"/>
              </a:rPr>
              <a:t>数据采集</a:t>
            </a:r>
          </a:p>
        </p:txBody>
      </p:sp>
      <p:sp>
        <p:nvSpPr>
          <p:cNvPr id="16" name="文本框 15"/>
          <p:cNvSpPr txBox="1"/>
          <p:nvPr/>
        </p:nvSpPr>
        <p:spPr>
          <a:xfrm>
            <a:off x="2510369" y="3931375"/>
            <a:ext cx="1958826" cy="338554"/>
          </a:xfrm>
          <a:prstGeom prst="rect">
            <a:avLst/>
          </a:prstGeom>
          <a:noFill/>
        </p:spPr>
        <p:txBody>
          <a:bodyPr wrap="square" rtlCol="0">
            <a:spAutoFit/>
          </a:bodyPr>
          <a:lstStyle/>
          <a:p>
            <a:r>
              <a:rPr lang="zh-CN" altLang="en-US" sz="1600" dirty="0">
                <a:solidFill>
                  <a:srgbClr val="183A5D"/>
                </a:solidFill>
                <a:latin typeface="微软雅黑" panose="020B0503020204020204" pitchFamily="34" charset="-122"/>
                <a:ea typeface="微软雅黑" panose="020B0503020204020204" pitchFamily="34" charset="-122"/>
              </a:rPr>
              <a:t>数据增强</a:t>
            </a:r>
          </a:p>
        </p:txBody>
      </p:sp>
      <p:sp>
        <p:nvSpPr>
          <p:cNvPr id="17" name="文本框 16"/>
          <p:cNvSpPr txBox="1"/>
          <p:nvPr/>
        </p:nvSpPr>
        <p:spPr>
          <a:xfrm>
            <a:off x="4646086" y="3931375"/>
            <a:ext cx="1958826" cy="338554"/>
          </a:xfrm>
          <a:prstGeom prst="rect">
            <a:avLst/>
          </a:prstGeom>
          <a:noFill/>
        </p:spPr>
        <p:txBody>
          <a:bodyPr wrap="square" rtlCol="0">
            <a:spAutoFit/>
          </a:bodyPr>
          <a:lstStyle/>
          <a:p>
            <a:r>
              <a:rPr lang="zh-CN" altLang="en-US" sz="1600" dirty="0">
                <a:solidFill>
                  <a:srgbClr val="183A5D"/>
                </a:solidFill>
                <a:latin typeface="微软雅黑" panose="020B0503020204020204" pitchFamily="34" charset="-122"/>
                <a:ea typeface="微软雅黑" panose="020B0503020204020204" pitchFamily="34" charset="-122"/>
              </a:rPr>
              <a:t>模型移植</a:t>
            </a:r>
            <a:endParaRPr lang="en-US" altLang="zh-CN" sz="1600" dirty="0">
              <a:solidFill>
                <a:srgbClr val="183A5D"/>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81803" y="3931375"/>
            <a:ext cx="1958826" cy="338554"/>
          </a:xfrm>
          <a:prstGeom prst="rect">
            <a:avLst/>
          </a:prstGeom>
          <a:noFill/>
        </p:spPr>
        <p:txBody>
          <a:bodyPr wrap="square" rtlCol="0">
            <a:spAutoFit/>
          </a:bodyPr>
          <a:lstStyle/>
          <a:p>
            <a:r>
              <a:rPr lang="zh-CN" altLang="en-US" sz="1600" dirty="0">
                <a:solidFill>
                  <a:srgbClr val="183A5D"/>
                </a:solidFill>
                <a:latin typeface="微软雅黑" panose="020B0503020204020204" pitchFamily="34" charset="-122"/>
                <a:ea typeface="微软雅黑" panose="020B0503020204020204" pitchFamily="34" charset="-122"/>
              </a:rPr>
              <a:t>模型评价</a:t>
            </a:r>
            <a:endParaRPr lang="en-US" altLang="zh-CN" sz="1600" dirty="0">
              <a:solidFill>
                <a:srgbClr val="183A5D"/>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6C5470D-D36D-4ED7-AE20-452DB9F82664}"/>
              </a:ext>
            </a:extLst>
          </p:cNvPr>
          <p:cNvPicPr>
            <a:picLocks noChangeAspect="1"/>
          </p:cNvPicPr>
          <p:nvPr/>
        </p:nvPicPr>
        <p:blipFill rotWithShape="1">
          <a:blip r:embed="rId2">
            <a:extLst>
              <a:ext uri="{28A0092B-C50C-407E-A947-70E740481C1C}">
                <a14:useLocalDpi xmlns:a14="http://schemas.microsoft.com/office/drawing/2010/main" val="0"/>
              </a:ext>
            </a:extLst>
          </a:blip>
          <a:srcRect l="21361" r="20800"/>
          <a:stretch/>
        </p:blipFill>
        <p:spPr>
          <a:xfrm>
            <a:off x="409724" y="1295401"/>
            <a:ext cx="1958826" cy="2540000"/>
          </a:xfrm>
          <a:prstGeom prst="rect">
            <a:avLst/>
          </a:prstGeom>
        </p:spPr>
      </p:pic>
      <p:pic>
        <p:nvPicPr>
          <p:cNvPr id="8" name="图片 7">
            <a:extLst>
              <a:ext uri="{FF2B5EF4-FFF2-40B4-BE49-F238E27FC236}">
                <a16:creationId xmlns:a16="http://schemas.microsoft.com/office/drawing/2014/main" id="{A051BA6E-662F-415E-9540-7796973DB4BA}"/>
              </a:ext>
            </a:extLst>
          </p:cNvPr>
          <p:cNvPicPr>
            <a:picLocks noChangeAspect="1"/>
          </p:cNvPicPr>
          <p:nvPr/>
        </p:nvPicPr>
        <p:blipFill rotWithShape="1">
          <a:blip r:embed="rId3">
            <a:extLst>
              <a:ext uri="{28A0092B-C50C-407E-A947-70E740481C1C}">
                <a14:useLocalDpi xmlns:a14="http://schemas.microsoft.com/office/drawing/2010/main" val="0"/>
              </a:ext>
            </a:extLst>
          </a:blip>
          <a:srcRect r="22881"/>
          <a:stretch/>
        </p:blipFill>
        <p:spPr>
          <a:xfrm>
            <a:off x="2510368" y="1295401"/>
            <a:ext cx="1958826" cy="2540000"/>
          </a:xfrm>
          <a:prstGeom prst="rect">
            <a:avLst/>
          </a:prstGeom>
        </p:spPr>
      </p:pic>
      <p:pic>
        <p:nvPicPr>
          <p:cNvPr id="10" name="图片 9">
            <a:extLst>
              <a:ext uri="{FF2B5EF4-FFF2-40B4-BE49-F238E27FC236}">
                <a16:creationId xmlns:a16="http://schemas.microsoft.com/office/drawing/2014/main" id="{80BE24C6-3CC2-47AE-97D3-0D2EBE4F7FE6}"/>
              </a:ext>
            </a:extLst>
          </p:cNvPr>
          <p:cNvPicPr>
            <a:picLocks noChangeAspect="1"/>
          </p:cNvPicPr>
          <p:nvPr/>
        </p:nvPicPr>
        <p:blipFill rotWithShape="1">
          <a:blip r:embed="rId4">
            <a:extLst>
              <a:ext uri="{28A0092B-C50C-407E-A947-70E740481C1C}">
                <a14:useLocalDpi xmlns:a14="http://schemas.microsoft.com/office/drawing/2010/main" val="0"/>
              </a:ext>
            </a:extLst>
          </a:blip>
          <a:srcRect l="18439" r="22998"/>
          <a:stretch/>
        </p:blipFill>
        <p:spPr>
          <a:xfrm>
            <a:off x="6816876" y="1295401"/>
            <a:ext cx="1993899" cy="2540000"/>
          </a:xfrm>
          <a:prstGeom prst="rect">
            <a:avLst/>
          </a:prstGeom>
        </p:spPr>
      </p:pic>
      <p:pic>
        <p:nvPicPr>
          <p:cNvPr id="11" name="图片 10">
            <a:extLst>
              <a:ext uri="{FF2B5EF4-FFF2-40B4-BE49-F238E27FC236}">
                <a16:creationId xmlns:a16="http://schemas.microsoft.com/office/drawing/2014/main" id="{619C3106-2C35-4AF1-9F73-8F3850B1EEF0}"/>
              </a:ext>
            </a:extLst>
          </p:cNvPr>
          <p:cNvPicPr>
            <a:picLocks noChangeAspect="1"/>
          </p:cNvPicPr>
          <p:nvPr/>
        </p:nvPicPr>
        <p:blipFill rotWithShape="1">
          <a:blip r:embed="rId5"/>
          <a:srcRect r="10990"/>
          <a:stretch/>
        </p:blipFill>
        <p:spPr>
          <a:xfrm>
            <a:off x="4646086" y="1301751"/>
            <a:ext cx="1993899" cy="2540000"/>
          </a:xfrm>
          <a:prstGeom prst="rect">
            <a:avLst/>
          </a:prstGeom>
        </p:spPr>
      </p:pic>
    </p:spTree>
    <p:extLst>
      <p:ext uri="{BB962C8B-B14F-4D97-AF65-F5344CB8AC3E}">
        <p14:creationId xmlns:p14="http://schemas.microsoft.com/office/powerpoint/2010/main" val="727392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ONE</a:t>
            </a:r>
            <a:endParaRPr lang="zh-CN" altLang="en-US" sz="1800" dirty="0"/>
          </a:p>
        </p:txBody>
      </p:sp>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数据采集</a:t>
            </a:r>
          </a:p>
        </p:txBody>
      </p:sp>
      <p:sp>
        <p:nvSpPr>
          <p:cNvPr id="6" name="Text Placeholder 8"/>
          <p:cNvSpPr txBox="1">
            <a:spLocks/>
          </p:cNvSpPr>
          <p:nvPr/>
        </p:nvSpPr>
        <p:spPr>
          <a:xfrm>
            <a:off x="273050" y="3966393"/>
            <a:ext cx="8604250" cy="656408"/>
          </a:xfrm>
          <a:prstGeom prst="rect">
            <a:avLst/>
          </a:prstGeom>
        </p:spPr>
        <p:txBody>
          <a:bodyPr vert="horz" numCol="1" spcCol="274320"/>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endParaRPr lang="en-US" dirty="0"/>
          </a:p>
        </p:txBody>
      </p:sp>
      <p:cxnSp>
        <p:nvCxnSpPr>
          <p:cNvPr id="7" name="Straight Connector 10"/>
          <p:cNvCxnSpPr/>
          <p:nvPr/>
        </p:nvCxnSpPr>
        <p:spPr>
          <a:xfrm flipH="1">
            <a:off x="384738" y="3921943"/>
            <a:ext cx="8397312" cy="0"/>
          </a:xfrm>
          <a:prstGeom prst="line">
            <a:avLst/>
          </a:prstGeom>
          <a:ln w="3175">
            <a:solidFill>
              <a:srgbClr val="183A5D"/>
            </a:solidFill>
          </a:ln>
        </p:spPr>
        <p:style>
          <a:lnRef idx="1">
            <a:schemeClr val="dk1"/>
          </a:lnRef>
          <a:fillRef idx="0">
            <a:schemeClr val="dk1"/>
          </a:fillRef>
          <a:effectRef idx="0">
            <a:schemeClr val="dk1"/>
          </a:effectRef>
          <a:fontRef idx="minor">
            <a:schemeClr val="tx1"/>
          </a:fontRef>
        </p:style>
      </p:cxnSp>
      <p:pic>
        <p:nvPicPr>
          <p:cNvPr id="9" name="图片 8">
            <a:extLst>
              <a:ext uri="{FF2B5EF4-FFF2-40B4-BE49-F238E27FC236}">
                <a16:creationId xmlns:a16="http://schemas.microsoft.com/office/drawing/2014/main" id="{CE5672FD-EC02-46E8-AEDA-9FBCC6679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766" y="715607"/>
            <a:ext cx="1879068" cy="1409301"/>
          </a:xfrm>
          <a:prstGeom prst="rect">
            <a:avLst/>
          </a:prstGeom>
        </p:spPr>
      </p:pic>
      <p:pic>
        <p:nvPicPr>
          <p:cNvPr id="11" name="图片 10">
            <a:extLst>
              <a:ext uri="{FF2B5EF4-FFF2-40B4-BE49-F238E27FC236}">
                <a16:creationId xmlns:a16="http://schemas.microsoft.com/office/drawing/2014/main" id="{EDA7D508-3E1C-40B5-9B47-D2C760E89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51" y="715607"/>
            <a:ext cx="1879069" cy="1409302"/>
          </a:xfrm>
          <a:prstGeom prst="rect">
            <a:avLst/>
          </a:prstGeom>
        </p:spPr>
      </p:pic>
      <p:pic>
        <p:nvPicPr>
          <p:cNvPr id="13" name="图片 12">
            <a:extLst>
              <a:ext uri="{FF2B5EF4-FFF2-40B4-BE49-F238E27FC236}">
                <a16:creationId xmlns:a16="http://schemas.microsoft.com/office/drawing/2014/main" id="{ED0B2A8F-05B7-4835-B132-B44270C8DB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766" y="2342192"/>
            <a:ext cx="1879071" cy="1409303"/>
          </a:xfrm>
          <a:prstGeom prst="rect">
            <a:avLst/>
          </a:prstGeom>
        </p:spPr>
      </p:pic>
      <p:pic>
        <p:nvPicPr>
          <p:cNvPr id="15" name="图片 14">
            <a:extLst>
              <a:ext uri="{FF2B5EF4-FFF2-40B4-BE49-F238E27FC236}">
                <a16:creationId xmlns:a16="http://schemas.microsoft.com/office/drawing/2014/main" id="{D9033753-93CB-4E79-A146-23C6E27408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3148" y="2339989"/>
            <a:ext cx="1879072" cy="1409304"/>
          </a:xfrm>
          <a:prstGeom prst="rect">
            <a:avLst/>
          </a:prstGeom>
        </p:spPr>
      </p:pic>
      <p:pic>
        <p:nvPicPr>
          <p:cNvPr id="17" name="图片 16">
            <a:extLst>
              <a:ext uri="{FF2B5EF4-FFF2-40B4-BE49-F238E27FC236}">
                <a16:creationId xmlns:a16="http://schemas.microsoft.com/office/drawing/2014/main" id="{24C27FBE-B8A3-43A4-A186-D2A785BBA5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537" y="736819"/>
            <a:ext cx="1879073" cy="1409305"/>
          </a:xfrm>
          <a:prstGeom prst="rect">
            <a:avLst/>
          </a:prstGeom>
        </p:spPr>
      </p:pic>
      <p:pic>
        <p:nvPicPr>
          <p:cNvPr id="19" name="图片 18">
            <a:extLst>
              <a:ext uri="{FF2B5EF4-FFF2-40B4-BE49-F238E27FC236}">
                <a16:creationId xmlns:a16="http://schemas.microsoft.com/office/drawing/2014/main" id="{4FCE191C-A2BF-460B-B4E0-0AA9ACA5C8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1531" y="2339988"/>
            <a:ext cx="1879073" cy="1409305"/>
          </a:xfrm>
          <a:prstGeom prst="rect">
            <a:avLst/>
          </a:prstGeom>
        </p:spPr>
      </p:pic>
      <p:pic>
        <p:nvPicPr>
          <p:cNvPr id="21" name="图片 20">
            <a:extLst>
              <a:ext uri="{FF2B5EF4-FFF2-40B4-BE49-F238E27FC236}">
                <a16:creationId xmlns:a16="http://schemas.microsoft.com/office/drawing/2014/main" id="{48D86E04-30E0-460B-B523-98F7E2681A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9923" y="736823"/>
            <a:ext cx="1879068" cy="1409301"/>
          </a:xfrm>
          <a:prstGeom prst="rect">
            <a:avLst/>
          </a:prstGeom>
        </p:spPr>
      </p:pic>
      <p:pic>
        <p:nvPicPr>
          <p:cNvPr id="23" name="图片 22">
            <a:extLst>
              <a:ext uri="{FF2B5EF4-FFF2-40B4-BE49-F238E27FC236}">
                <a16:creationId xmlns:a16="http://schemas.microsoft.com/office/drawing/2014/main" id="{4EE5FBB3-810A-4013-9870-6EC50FF803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0165" y="2339988"/>
            <a:ext cx="1879073" cy="1409305"/>
          </a:xfrm>
          <a:prstGeom prst="rect">
            <a:avLst/>
          </a:prstGeom>
        </p:spPr>
      </p:pic>
    </p:spTree>
    <p:extLst>
      <p:ext uri="{BB962C8B-B14F-4D97-AF65-F5344CB8AC3E}">
        <p14:creationId xmlns:p14="http://schemas.microsoft.com/office/powerpoint/2010/main" val="296945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电动车特征分析</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ONE</a:t>
            </a:r>
            <a:endParaRPr lang="zh-CN" altLang="en-US" sz="1800" dirty="0"/>
          </a:p>
        </p:txBody>
      </p:sp>
      <p:sp>
        <p:nvSpPr>
          <p:cNvPr id="8" name="Oval 22"/>
          <p:cNvSpPr/>
          <p:nvPr/>
        </p:nvSpPr>
        <p:spPr>
          <a:xfrm>
            <a:off x="1961048" y="1238100"/>
            <a:ext cx="367328" cy="367328"/>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Roboto condensed"/>
              <a:cs typeface="Roboto condensed"/>
            </a:endParaRPr>
          </a:p>
        </p:txBody>
      </p:sp>
      <p:sp>
        <p:nvSpPr>
          <p:cNvPr id="9" name="TextBox 24"/>
          <p:cNvSpPr txBox="1"/>
          <p:nvPr/>
        </p:nvSpPr>
        <p:spPr>
          <a:xfrm>
            <a:off x="639193" y="1612242"/>
            <a:ext cx="2229906" cy="406522"/>
          </a:xfrm>
          <a:prstGeom prst="rect">
            <a:avLst/>
          </a:prstGeom>
          <a:noFill/>
        </p:spPr>
        <p:txBody>
          <a:bodyPr wrap="square" rtlCol="0" anchor="t">
            <a:spAutoFit/>
          </a:bodyPr>
          <a:lstStyle/>
          <a:p>
            <a:pPr algn="ctr">
              <a:lnSpc>
                <a:spcPct val="140000"/>
              </a:lnSpc>
            </a:pPr>
            <a:r>
              <a:rPr lang="zh-CN" altLang="en-US" sz="1600" dirty="0">
                <a:solidFill>
                  <a:schemeClr val="tx1">
                    <a:lumMod val="65000"/>
                    <a:lumOff val="35000"/>
                  </a:schemeClr>
                </a:solidFill>
                <a:latin typeface="华文琥珀" panose="02010800040101010101" pitchFamily="2" charset="-122"/>
                <a:ea typeface="华文琥珀" panose="02010800040101010101" pitchFamily="2" charset="-122"/>
                <a:cs typeface="Roboto condensed"/>
              </a:rPr>
              <a:t>轮胎与自行车相比较小</a:t>
            </a:r>
            <a:endParaRPr lang="en-US" sz="1600" dirty="0">
              <a:solidFill>
                <a:schemeClr val="tx1">
                  <a:lumMod val="65000"/>
                  <a:lumOff val="35000"/>
                </a:schemeClr>
              </a:solidFill>
              <a:latin typeface="华文琥珀" panose="02010800040101010101" pitchFamily="2" charset="-122"/>
              <a:ea typeface="华文琥珀" panose="02010800040101010101" pitchFamily="2" charset="-122"/>
              <a:cs typeface="Roboto condensed"/>
            </a:endParaRPr>
          </a:p>
        </p:txBody>
      </p:sp>
      <p:sp>
        <p:nvSpPr>
          <p:cNvPr id="12" name="AutoShape 739"/>
          <p:cNvSpPr>
            <a:spLocks/>
          </p:cNvSpPr>
          <p:nvPr/>
        </p:nvSpPr>
        <p:spPr bwMode="auto">
          <a:xfrm>
            <a:off x="2099062" y="1367537"/>
            <a:ext cx="99083" cy="847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00" h="21600">
                <a:moveTo>
                  <a:pt x="21600" y="12615"/>
                </a:moveTo>
                <a:cubicBezTo>
                  <a:pt x="21600" y="5649"/>
                  <a:pt x="16765" y="0"/>
                  <a:pt x="10800" y="0"/>
                </a:cubicBezTo>
                <a:cubicBezTo>
                  <a:pt x="4836" y="0"/>
                  <a:pt x="0" y="5649"/>
                  <a:pt x="0" y="12615"/>
                </a:cubicBezTo>
                <a:cubicBezTo>
                  <a:pt x="0" y="16133"/>
                  <a:pt x="1236" y="19312"/>
                  <a:pt x="3226" y="21600"/>
                </a:cubicBezTo>
                <a:cubicBezTo>
                  <a:pt x="3740" y="20481"/>
                  <a:pt x="4430" y="19492"/>
                  <a:pt x="5255" y="18679"/>
                </a:cubicBezTo>
                <a:cubicBezTo>
                  <a:pt x="3980" y="17089"/>
                  <a:pt x="3192" y="14960"/>
                  <a:pt x="3192" y="12614"/>
                </a:cubicBezTo>
                <a:cubicBezTo>
                  <a:pt x="3192" y="7716"/>
                  <a:pt x="6605" y="3728"/>
                  <a:pt x="10799" y="3728"/>
                </a:cubicBezTo>
                <a:cubicBezTo>
                  <a:pt x="14993" y="3728"/>
                  <a:pt x="18408" y="7716"/>
                  <a:pt x="18408" y="12614"/>
                </a:cubicBezTo>
                <a:cubicBezTo>
                  <a:pt x="18408" y="14945"/>
                  <a:pt x="17630" y="17061"/>
                  <a:pt x="16369" y="18648"/>
                </a:cubicBezTo>
                <a:cubicBezTo>
                  <a:pt x="17197" y="19457"/>
                  <a:pt x="17893" y="20444"/>
                  <a:pt x="18410" y="21560"/>
                </a:cubicBezTo>
                <a:cubicBezTo>
                  <a:pt x="20380" y="19275"/>
                  <a:pt x="21600" y="16112"/>
                  <a:pt x="21600" y="12615"/>
                </a:cubicBezTo>
                <a:close/>
                <a:moveTo>
                  <a:pt x="21600" y="12615"/>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13" name="AutoShape 740"/>
          <p:cNvSpPr>
            <a:spLocks/>
          </p:cNvSpPr>
          <p:nvPr/>
        </p:nvSpPr>
        <p:spPr bwMode="auto">
          <a:xfrm>
            <a:off x="2069884" y="1338366"/>
            <a:ext cx="157438" cy="1482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21600" y="11450"/>
                </a:moveTo>
                <a:cubicBezTo>
                  <a:pt x="21600" y="5127"/>
                  <a:pt x="16764" y="0"/>
                  <a:pt x="10800" y="0"/>
                </a:cubicBezTo>
                <a:cubicBezTo>
                  <a:pt x="4836" y="0"/>
                  <a:pt x="0" y="5127"/>
                  <a:pt x="0" y="11450"/>
                </a:cubicBezTo>
                <a:cubicBezTo>
                  <a:pt x="0" y="15862"/>
                  <a:pt x="2356" y="19689"/>
                  <a:pt x="5804" y="21600"/>
                </a:cubicBezTo>
                <a:cubicBezTo>
                  <a:pt x="5573" y="20626"/>
                  <a:pt x="5418" y="19763"/>
                  <a:pt x="5418" y="19239"/>
                </a:cubicBezTo>
                <a:cubicBezTo>
                  <a:pt x="5418" y="19139"/>
                  <a:pt x="5427" y="19043"/>
                  <a:pt x="5432" y="18945"/>
                </a:cubicBezTo>
                <a:cubicBezTo>
                  <a:pt x="3299" y="17224"/>
                  <a:pt x="1918" y="14505"/>
                  <a:pt x="1918" y="11450"/>
                </a:cubicBezTo>
                <a:cubicBezTo>
                  <a:pt x="1918" y="6258"/>
                  <a:pt x="5902" y="2034"/>
                  <a:pt x="10800" y="2034"/>
                </a:cubicBezTo>
                <a:cubicBezTo>
                  <a:pt x="15697" y="2034"/>
                  <a:pt x="19682" y="6257"/>
                  <a:pt x="19682" y="11450"/>
                </a:cubicBezTo>
                <a:cubicBezTo>
                  <a:pt x="19682" y="14474"/>
                  <a:pt x="18329" y="17167"/>
                  <a:pt x="16233" y="18891"/>
                </a:cubicBezTo>
                <a:cubicBezTo>
                  <a:pt x="16240" y="19006"/>
                  <a:pt x="16250" y="19121"/>
                  <a:pt x="16250" y="19238"/>
                </a:cubicBezTo>
                <a:cubicBezTo>
                  <a:pt x="16250" y="19754"/>
                  <a:pt x="16099" y="20601"/>
                  <a:pt x="15873" y="21558"/>
                </a:cubicBezTo>
                <a:cubicBezTo>
                  <a:pt x="19280" y="19632"/>
                  <a:pt x="21600" y="15829"/>
                  <a:pt x="21600" y="11450"/>
                </a:cubicBezTo>
                <a:close/>
                <a:moveTo>
                  <a:pt x="21600" y="1145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14" name="AutoShape 741"/>
          <p:cNvSpPr>
            <a:spLocks/>
          </p:cNvSpPr>
          <p:nvPr/>
        </p:nvSpPr>
        <p:spPr bwMode="auto">
          <a:xfrm>
            <a:off x="2123376" y="1445325"/>
            <a:ext cx="51061" cy="68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5227" y="21600"/>
                </a:moveTo>
                <a:lnTo>
                  <a:pt x="16371" y="21600"/>
                </a:lnTo>
                <a:cubicBezTo>
                  <a:pt x="18815" y="17225"/>
                  <a:pt x="21600" y="9855"/>
                  <a:pt x="21600" y="7895"/>
                </a:cubicBezTo>
                <a:cubicBezTo>
                  <a:pt x="21600" y="3596"/>
                  <a:pt x="16853" y="2"/>
                  <a:pt x="10996" y="2"/>
                </a:cubicBezTo>
                <a:cubicBezTo>
                  <a:pt x="10938" y="2"/>
                  <a:pt x="10892" y="0"/>
                  <a:pt x="10839" y="0"/>
                </a:cubicBezTo>
                <a:cubicBezTo>
                  <a:pt x="10826" y="0"/>
                  <a:pt x="10813" y="1"/>
                  <a:pt x="10798" y="1"/>
                </a:cubicBezTo>
                <a:cubicBezTo>
                  <a:pt x="10793" y="1"/>
                  <a:pt x="10786" y="1"/>
                  <a:pt x="10776" y="1"/>
                </a:cubicBezTo>
                <a:cubicBezTo>
                  <a:pt x="10723" y="1"/>
                  <a:pt x="10657" y="3"/>
                  <a:pt x="10603" y="3"/>
                </a:cubicBezTo>
                <a:cubicBezTo>
                  <a:pt x="4747" y="3"/>
                  <a:pt x="0" y="3583"/>
                  <a:pt x="0" y="7896"/>
                </a:cubicBezTo>
                <a:cubicBezTo>
                  <a:pt x="1" y="9861"/>
                  <a:pt x="2786" y="17228"/>
                  <a:pt x="5227" y="21600"/>
                </a:cubicBezTo>
                <a:close/>
                <a:moveTo>
                  <a:pt x="5227" y="216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15" name="AutoShape 742"/>
          <p:cNvSpPr>
            <a:spLocks/>
          </p:cNvSpPr>
          <p:nvPr/>
        </p:nvSpPr>
        <p:spPr bwMode="auto">
          <a:xfrm>
            <a:off x="2130671" y="1396707"/>
            <a:ext cx="36776" cy="3676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800"/>
                </a:moveTo>
                <a:cubicBezTo>
                  <a:pt x="21600" y="4837"/>
                  <a:pt x="16762" y="0"/>
                  <a:pt x="10799" y="0"/>
                </a:cubicBezTo>
                <a:cubicBezTo>
                  <a:pt x="4835" y="0"/>
                  <a:pt x="0" y="4836"/>
                  <a:pt x="0" y="10800"/>
                </a:cubicBezTo>
                <a:cubicBezTo>
                  <a:pt x="0" y="14681"/>
                  <a:pt x="2055" y="18076"/>
                  <a:pt x="5129" y="19980"/>
                </a:cubicBezTo>
                <a:cubicBezTo>
                  <a:pt x="6777" y="21002"/>
                  <a:pt x="8714" y="21600"/>
                  <a:pt x="10798" y="21600"/>
                </a:cubicBezTo>
                <a:cubicBezTo>
                  <a:pt x="12908" y="21600"/>
                  <a:pt x="14872" y="20985"/>
                  <a:pt x="16535" y="19937"/>
                </a:cubicBezTo>
                <a:cubicBezTo>
                  <a:pt x="19575" y="18025"/>
                  <a:pt x="21600" y="14651"/>
                  <a:pt x="21600" y="10800"/>
                </a:cubicBezTo>
                <a:close/>
                <a:moveTo>
                  <a:pt x="21600" y="108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17" name="Oval 27"/>
          <p:cNvSpPr/>
          <p:nvPr/>
        </p:nvSpPr>
        <p:spPr>
          <a:xfrm>
            <a:off x="1961048" y="3704994"/>
            <a:ext cx="367328" cy="367328"/>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Roboto condensed"/>
              <a:cs typeface="Roboto condensed"/>
            </a:endParaRPr>
          </a:p>
        </p:txBody>
      </p:sp>
      <p:sp>
        <p:nvSpPr>
          <p:cNvPr id="21" name="AutoShape 417"/>
          <p:cNvSpPr>
            <a:spLocks/>
          </p:cNvSpPr>
          <p:nvPr/>
        </p:nvSpPr>
        <p:spPr bwMode="auto">
          <a:xfrm>
            <a:off x="2061733" y="3823014"/>
            <a:ext cx="175328" cy="12523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0951" y="2571"/>
                </a:moveTo>
                <a:lnTo>
                  <a:pt x="16628" y="2571"/>
                </a:lnTo>
                <a:cubicBezTo>
                  <a:pt x="16624" y="2562"/>
                  <a:pt x="16623" y="2553"/>
                  <a:pt x="16620" y="2544"/>
                </a:cubicBezTo>
                <a:lnTo>
                  <a:pt x="16000" y="811"/>
                </a:lnTo>
                <a:cubicBezTo>
                  <a:pt x="15840" y="365"/>
                  <a:pt x="15418" y="0"/>
                  <a:pt x="15061" y="0"/>
                </a:cubicBezTo>
                <a:lnTo>
                  <a:pt x="6740" y="0"/>
                </a:lnTo>
                <a:cubicBezTo>
                  <a:pt x="6383" y="0"/>
                  <a:pt x="5961" y="365"/>
                  <a:pt x="5801" y="811"/>
                </a:cubicBezTo>
                <a:lnTo>
                  <a:pt x="5181" y="2544"/>
                </a:lnTo>
                <a:cubicBezTo>
                  <a:pt x="5178" y="2553"/>
                  <a:pt x="5176" y="2562"/>
                  <a:pt x="5173" y="2571"/>
                </a:cubicBezTo>
                <a:lnTo>
                  <a:pt x="648" y="2571"/>
                </a:lnTo>
                <a:cubicBezTo>
                  <a:pt x="292" y="2571"/>
                  <a:pt x="0" y="2979"/>
                  <a:pt x="0" y="3477"/>
                </a:cubicBezTo>
                <a:lnTo>
                  <a:pt x="0" y="20693"/>
                </a:lnTo>
                <a:cubicBezTo>
                  <a:pt x="0" y="21192"/>
                  <a:pt x="292" y="21600"/>
                  <a:pt x="648" y="21600"/>
                </a:cubicBezTo>
                <a:lnTo>
                  <a:pt x="20952" y="21600"/>
                </a:lnTo>
                <a:cubicBezTo>
                  <a:pt x="21308" y="21600"/>
                  <a:pt x="21600" y="21192"/>
                  <a:pt x="21600" y="20693"/>
                </a:cubicBezTo>
                <a:lnTo>
                  <a:pt x="21600" y="3477"/>
                </a:lnTo>
                <a:cubicBezTo>
                  <a:pt x="21599" y="2978"/>
                  <a:pt x="21308" y="2571"/>
                  <a:pt x="20951" y="2571"/>
                </a:cubicBezTo>
                <a:close/>
                <a:moveTo>
                  <a:pt x="10812" y="18989"/>
                </a:moveTo>
                <a:cubicBezTo>
                  <a:pt x="8001" y="18989"/>
                  <a:pt x="5722" y="15802"/>
                  <a:pt x="5722" y="11869"/>
                </a:cubicBezTo>
                <a:cubicBezTo>
                  <a:pt x="5722" y="7938"/>
                  <a:pt x="8001" y="4751"/>
                  <a:pt x="10812" y="4751"/>
                </a:cubicBezTo>
                <a:cubicBezTo>
                  <a:pt x="13623" y="4751"/>
                  <a:pt x="15903" y="7938"/>
                  <a:pt x="15903" y="11869"/>
                </a:cubicBezTo>
                <a:cubicBezTo>
                  <a:pt x="15903" y="15802"/>
                  <a:pt x="13623" y="18989"/>
                  <a:pt x="10812" y="18989"/>
                </a:cubicBezTo>
                <a:close/>
                <a:moveTo>
                  <a:pt x="10812" y="18989"/>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22" name="AutoShape 418"/>
          <p:cNvSpPr>
            <a:spLocks/>
          </p:cNvSpPr>
          <p:nvPr/>
        </p:nvSpPr>
        <p:spPr bwMode="auto">
          <a:xfrm>
            <a:off x="2122717" y="3864454"/>
            <a:ext cx="53361" cy="533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0799" y="0"/>
                </a:moveTo>
                <a:cubicBezTo>
                  <a:pt x="4845" y="0"/>
                  <a:pt x="0" y="4844"/>
                  <a:pt x="0" y="10798"/>
                </a:cubicBezTo>
                <a:cubicBezTo>
                  <a:pt x="0" y="16754"/>
                  <a:pt x="4845" y="21600"/>
                  <a:pt x="10799" y="21600"/>
                </a:cubicBezTo>
                <a:cubicBezTo>
                  <a:pt x="16755" y="21600"/>
                  <a:pt x="21600" y="16754"/>
                  <a:pt x="21600" y="10798"/>
                </a:cubicBezTo>
                <a:cubicBezTo>
                  <a:pt x="21600" y="4844"/>
                  <a:pt x="16755" y="0"/>
                  <a:pt x="10799" y="0"/>
                </a:cubicBezTo>
                <a:close/>
                <a:moveTo>
                  <a:pt x="10799" y="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19" name="TextBox 43"/>
          <p:cNvSpPr txBox="1"/>
          <p:nvPr/>
        </p:nvSpPr>
        <p:spPr>
          <a:xfrm>
            <a:off x="1111332" y="4082392"/>
            <a:ext cx="2066759" cy="406522"/>
          </a:xfrm>
          <a:prstGeom prst="rect">
            <a:avLst/>
          </a:prstGeom>
          <a:noFill/>
        </p:spPr>
        <p:txBody>
          <a:bodyPr wrap="square" rtlCol="0" anchor="t">
            <a:spAutoFit/>
          </a:bodyPr>
          <a:lstStyle/>
          <a:p>
            <a:pPr algn="ctr">
              <a:lnSpc>
                <a:spcPct val="140000"/>
              </a:lnSpc>
            </a:pPr>
            <a:r>
              <a:rPr lang="zh-CN" altLang="en-US" sz="1600" dirty="0">
                <a:solidFill>
                  <a:schemeClr val="tx1">
                    <a:lumMod val="65000"/>
                    <a:lumOff val="35000"/>
                  </a:schemeClr>
                </a:solidFill>
                <a:latin typeface="华文琥珀" panose="02010800040101010101" pitchFamily="2" charset="-122"/>
                <a:ea typeface="华文琥珀" panose="02010800040101010101" pitchFamily="2" charset="-122"/>
              </a:rPr>
              <a:t>车身较自行车比较粗</a:t>
            </a:r>
            <a:endParaRPr lang="en-US" sz="1600" dirty="0">
              <a:solidFill>
                <a:schemeClr val="tx1">
                  <a:lumMod val="65000"/>
                  <a:lumOff val="35000"/>
                </a:schemeClr>
              </a:solidFill>
              <a:latin typeface="华文琥珀" panose="02010800040101010101" pitchFamily="2" charset="-122"/>
              <a:ea typeface="华文琥珀" panose="02010800040101010101" pitchFamily="2" charset="-122"/>
            </a:endParaRPr>
          </a:p>
        </p:txBody>
      </p:sp>
      <p:sp>
        <p:nvSpPr>
          <p:cNvPr id="24" name="Oval 26"/>
          <p:cNvSpPr/>
          <p:nvPr/>
        </p:nvSpPr>
        <p:spPr>
          <a:xfrm>
            <a:off x="1062117" y="2463537"/>
            <a:ext cx="367328" cy="367328"/>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Roboto condensed"/>
              <a:cs typeface="Roboto condensed"/>
            </a:endParaRPr>
          </a:p>
        </p:txBody>
      </p:sp>
      <p:sp>
        <p:nvSpPr>
          <p:cNvPr id="28" name="AutoShape 660"/>
          <p:cNvSpPr>
            <a:spLocks/>
          </p:cNvSpPr>
          <p:nvPr/>
        </p:nvSpPr>
        <p:spPr bwMode="auto">
          <a:xfrm>
            <a:off x="1161411" y="2597459"/>
            <a:ext cx="124783" cy="12439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256" y="0"/>
                </a:moveTo>
                <a:lnTo>
                  <a:pt x="0" y="17256"/>
                </a:lnTo>
                <a:lnTo>
                  <a:pt x="4344" y="21600"/>
                </a:lnTo>
                <a:lnTo>
                  <a:pt x="21600" y="4344"/>
                </a:lnTo>
                <a:lnTo>
                  <a:pt x="17256" y="0"/>
                </a:lnTo>
                <a:close/>
                <a:moveTo>
                  <a:pt x="13175" y="6002"/>
                </a:moveTo>
                <a:lnTo>
                  <a:pt x="17255" y="1920"/>
                </a:lnTo>
                <a:lnTo>
                  <a:pt x="19680" y="4345"/>
                </a:lnTo>
                <a:lnTo>
                  <a:pt x="15598" y="8425"/>
                </a:lnTo>
                <a:lnTo>
                  <a:pt x="13175" y="6002"/>
                </a:lnTo>
                <a:close/>
                <a:moveTo>
                  <a:pt x="13175" y="6002"/>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29" name="AutoShape 661"/>
          <p:cNvSpPr>
            <a:spLocks/>
          </p:cNvSpPr>
          <p:nvPr/>
        </p:nvSpPr>
        <p:spPr bwMode="auto">
          <a:xfrm>
            <a:off x="1283150" y="2568029"/>
            <a:ext cx="33174" cy="333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6204" y="0"/>
                </a:moveTo>
                <a:lnTo>
                  <a:pt x="21600" y="5399"/>
                </a:lnTo>
                <a:lnTo>
                  <a:pt x="5396" y="21600"/>
                </a:lnTo>
                <a:lnTo>
                  <a:pt x="0" y="16201"/>
                </a:lnTo>
                <a:lnTo>
                  <a:pt x="16204" y="0"/>
                </a:lnTo>
                <a:close/>
                <a:moveTo>
                  <a:pt x="16204" y="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30" name="AutoShape 662"/>
          <p:cNvSpPr>
            <a:spLocks/>
          </p:cNvSpPr>
          <p:nvPr/>
        </p:nvSpPr>
        <p:spPr bwMode="auto">
          <a:xfrm>
            <a:off x="1283150" y="2643578"/>
            <a:ext cx="33174" cy="330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6200" y="21600"/>
                </a:moveTo>
                <a:lnTo>
                  <a:pt x="0" y="5398"/>
                </a:lnTo>
                <a:lnTo>
                  <a:pt x="5400" y="0"/>
                </a:lnTo>
                <a:lnTo>
                  <a:pt x="21600" y="16202"/>
                </a:lnTo>
                <a:lnTo>
                  <a:pt x="16200" y="21600"/>
                </a:lnTo>
                <a:close/>
                <a:moveTo>
                  <a:pt x="16200" y="216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31" name="AutoShape 663"/>
          <p:cNvSpPr>
            <a:spLocks/>
          </p:cNvSpPr>
          <p:nvPr/>
        </p:nvSpPr>
        <p:spPr bwMode="auto">
          <a:xfrm>
            <a:off x="1207672" y="2570759"/>
            <a:ext cx="33174" cy="330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5397" y="0"/>
                </a:moveTo>
                <a:lnTo>
                  <a:pt x="21600" y="16203"/>
                </a:lnTo>
                <a:lnTo>
                  <a:pt x="16203" y="21600"/>
                </a:lnTo>
                <a:lnTo>
                  <a:pt x="0" y="5397"/>
                </a:lnTo>
                <a:lnTo>
                  <a:pt x="5397" y="0"/>
                </a:lnTo>
                <a:close/>
                <a:moveTo>
                  <a:pt x="5397" y="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32" name="Rectangle 664"/>
          <p:cNvSpPr>
            <a:spLocks/>
          </p:cNvSpPr>
          <p:nvPr/>
        </p:nvSpPr>
        <p:spPr bwMode="auto">
          <a:xfrm>
            <a:off x="1256368" y="2548914"/>
            <a:ext cx="11565" cy="35195"/>
          </a:xfrm>
          <a:prstGeom prst="rect">
            <a:avLst/>
          </a:prstGeom>
          <a:solidFill>
            <a:srgbClr val="183A5D"/>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dirty="0">
              <a:latin typeface="Roboto condensed"/>
              <a:cs typeface="Roboto condensed"/>
            </a:endParaRPr>
          </a:p>
        </p:txBody>
      </p:sp>
      <p:sp>
        <p:nvSpPr>
          <p:cNvPr id="33" name="Rectangle 665"/>
          <p:cNvSpPr>
            <a:spLocks/>
          </p:cNvSpPr>
          <p:nvPr/>
        </p:nvSpPr>
        <p:spPr bwMode="auto">
          <a:xfrm>
            <a:off x="1302324" y="2616878"/>
            <a:ext cx="35609" cy="11530"/>
          </a:xfrm>
          <a:prstGeom prst="rect">
            <a:avLst/>
          </a:prstGeom>
          <a:solidFill>
            <a:srgbClr val="183A5D"/>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dirty="0">
              <a:latin typeface="Roboto condensed"/>
              <a:cs typeface="Roboto condensed"/>
            </a:endParaRPr>
          </a:p>
        </p:txBody>
      </p:sp>
      <p:sp>
        <p:nvSpPr>
          <p:cNvPr id="26" name="TextBox 45"/>
          <p:cNvSpPr txBox="1"/>
          <p:nvPr/>
        </p:nvSpPr>
        <p:spPr>
          <a:xfrm>
            <a:off x="514115" y="2843820"/>
            <a:ext cx="1446933" cy="406522"/>
          </a:xfrm>
          <a:prstGeom prst="rect">
            <a:avLst/>
          </a:prstGeom>
          <a:noFill/>
        </p:spPr>
        <p:txBody>
          <a:bodyPr wrap="square" rtlCol="0" anchor="t">
            <a:spAutoFit/>
          </a:bodyPr>
          <a:lstStyle/>
          <a:p>
            <a:pPr algn="ctr">
              <a:lnSpc>
                <a:spcPct val="140000"/>
              </a:lnSpc>
            </a:pPr>
            <a:r>
              <a:rPr lang="zh-CN" altLang="zh-CN" sz="1600" dirty="0">
                <a:solidFill>
                  <a:schemeClr val="tx1">
                    <a:lumMod val="65000"/>
                    <a:lumOff val="35000"/>
                  </a:schemeClr>
                </a:solidFill>
                <a:latin typeface="华文琥珀" panose="02010800040101010101" pitchFamily="2" charset="-122"/>
                <a:ea typeface="华文琥珀" panose="02010800040101010101" pitchFamily="2" charset="-122"/>
              </a:rPr>
              <a:t>座位较宽</a:t>
            </a:r>
            <a:endParaRPr lang="en-US" sz="1600" dirty="0">
              <a:solidFill>
                <a:schemeClr val="tx1">
                  <a:lumMod val="65000"/>
                  <a:lumOff val="35000"/>
                </a:schemeClr>
              </a:solidFill>
              <a:latin typeface="华文琥珀" panose="02010800040101010101" pitchFamily="2" charset="-122"/>
              <a:ea typeface="华文琥珀" panose="02010800040101010101" pitchFamily="2" charset="-122"/>
            </a:endParaRPr>
          </a:p>
        </p:txBody>
      </p:sp>
      <p:sp>
        <p:nvSpPr>
          <p:cNvPr id="40" name="AutoShape 348"/>
          <p:cNvSpPr>
            <a:spLocks/>
          </p:cNvSpPr>
          <p:nvPr/>
        </p:nvSpPr>
        <p:spPr bwMode="auto">
          <a:xfrm>
            <a:off x="6783170" y="1340622"/>
            <a:ext cx="161016" cy="161016"/>
          </a:xfrm>
          <a:custGeom>
            <a:avLst/>
            <a:gdLst>
              <a:gd name="T0" fmla="*/ 0 w 20932"/>
              <a:gd name="T1" fmla="*/ 0 h 20930"/>
              <a:gd name="T2" fmla="*/ 0 w 20932"/>
              <a:gd name="T3" fmla="*/ 0 h 20930"/>
              <a:gd name="T4" fmla="*/ 0 w 20932"/>
              <a:gd name="T5" fmla="*/ 0 h 20930"/>
              <a:gd name="T6" fmla="*/ 0 w 20932"/>
              <a:gd name="T7" fmla="*/ 0 h 20930"/>
              <a:gd name="T8" fmla="*/ 0 w 20932"/>
              <a:gd name="T9" fmla="*/ 0 h 20930"/>
              <a:gd name="T10" fmla="*/ 0 w 20932"/>
              <a:gd name="T11" fmla="*/ 0 h 20930"/>
              <a:gd name="T12" fmla="*/ 0 w 20932"/>
              <a:gd name="T13" fmla="*/ 0 h 20930"/>
              <a:gd name="T14" fmla="*/ 0 w 20932"/>
              <a:gd name="T15" fmla="*/ 0 h 20930"/>
              <a:gd name="T16" fmla="*/ 0 w 20932"/>
              <a:gd name="T17" fmla="*/ 0 h 20930"/>
              <a:gd name="T18" fmla="*/ 0 w 20932"/>
              <a:gd name="T19" fmla="*/ 0 h 20930"/>
              <a:gd name="T20" fmla="*/ 0 w 20932"/>
              <a:gd name="T21" fmla="*/ 0 h 20930"/>
              <a:gd name="T22" fmla="*/ 0 w 20932"/>
              <a:gd name="T23" fmla="*/ 0 h 20930"/>
              <a:gd name="T24" fmla="*/ 0 w 20932"/>
              <a:gd name="T25" fmla="*/ 0 h 20930"/>
              <a:gd name="T26" fmla="*/ 0 w 20932"/>
              <a:gd name="T27" fmla="*/ 0 h 20930"/>
              <a:gd name="T28" fmla="*/ 0 w 20932"/>
              <a:gd name="T29" fmla="*/ 0 h 20930"/>
              <a:gd name="T30" fmla="*/ 0 w 20932"/>
              <a:gd name="T31" fmla="*/ 0 h 20930"/>
              <a:gd name="T32" fmla="*/ 0 w 20932"/>
              <a:gd name="T33" fmla="*/ 0 h 20930"/>
              <a:gd name="T34" fmla="*/ 0 w 20932"/>
              <a:gd name="T35" fmla="*/ 0 h 20930"/>
              <a:gd name="T36" fmla="*/ 0 w 20932"/>
              <a:gd name="T37" fmla="*/ 0 h 20930"/>
              <a:gd name="T38" fmla="*/ 0 w 20932"/>
              <a:gd name="T39" fmla="*/ 0 h 209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932" h="20930">
                <a:moveTo>
                  <a:pt x="20723" y="16794"/>
                </a:moveTo>
                <a:lnTo>
                  <a:pt x="16124" y="14084"/>
                </a:lnTo>
                <a:cubicBezTo>
                  <a:pt x="15885" y="13962"/>
                  <a:pt x="15534" y="14017"/>
                  <a:pt x="15344" y="14207"/>
                </a:cubicBezTo>
                <a:lnTo>
                  <a:pt x="13991" y="15561"/>
                </a:lnTo>
                <a:cubicBezTo>
                  <a:pt x="13801" y="15750"/>
                  <a:pt x="13427" y="15908"/>
                  <a:pt x="13158" y="15911"/>
                </a:cubicBezTo>
                <a:cubicBezTo>
                  <a:pt x="13158" y="15911"/>
                  <a:pt x="11429" y="15931"/>
                  <a:pt x="8214" y="12715"/>
                </a:cubicBezTo>
                <a:cubicBezTo>
                  <a:pt x="4998" y="9499"/>
                  <a:pt x="5014" y="7764"/>
                  <a:pt x="5014" y="7764"/>
                </a:cubicBezTo>
                <a:cubicBezTo>
                  <a:pt x="5016" y="7495"/>
                  <a:pt x="5173" y="7121"/>
                  <a:pt x="5363" y="6931"/>
                </a:cubicBezTo>
                <a:lnTo>
                  <a:pt x="6516" y="5778"/>
                </a:lnTo>
                <a:cubicBezTo>
                  <a:pt x="6706" y="5588"/>
                  <a:pt x="6770" y="5233"/>
                  <a:pt x="6658" y="4989"/>
                </a:cubicBezTo>
                <a:lnTo>
                  <a:pt x="4121" y="216"/>
                </a:lnTo>
                <a:cubicBezTo>
                  <a:pt x="4008" y="-28"/>
                  <a:pt x="3762" y="-72"/>
                  <a:pt x="3572" y="117"/>
                </a:cubicBezTo>
                <a:lnTo>
                  <a:pt x="426" y="3257"/>
                </a:lnTo>
                <a:cubicBezTo>
                  <a:pt x="236" y="3446"/>
                  <a:pt x="51" y="3819"/>
                  <a:pt x="16" y="4085"/>
                </a:cubicBezTo>
                <a:cubicBezTo>
                  <a:pt x="16" y="4085"/>
                  <a:pt x="-598" y="8672"/>
                  <a:pt x="5829" y="15100"/>
                </a:cubicBezTo>
                <a:cubicBezTo>
                  <a:pt x="12255" y="21528"/>
                  <a:pt x="16842" y="20914"/>
                  <a:pt x="16842" y="20914"/>
                </a:cubicBezTo>
                <a:cubicBezTo>
                  <a:pt x="17108" y="20878"/>
                  <a:pt x="17480" y="20694"/>
                  <a:pt x="17670" y="20505"/>
                </a:cubicBezTo>
                <a:lnTo>
                  <a:pt x="20812" y="17361"/>
                </a:lnTo>
                <a:cubicBezTo>
                  <a:pt x="21002" y="17171"/>
                  <a:pt x="20962" y="16916"/>
                  <a:pt x="20723" y="16794"/>
                </a:cubicBezTo>
                <a:close/>
                <a:moveTo>
                  <a:pt x="20723" y="16794"/>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41" name="AutoShape 349"/>
          <p:cNvSpPr>
            <a:spLocks/>
          </p:cNvSpPr>
          <p:nvPr/>
        </p:nvSpPr>
        <p:spPr bwMode="auto">
          <a:xfrm>
            <a:off x="6857097" y="1394387"/>
            <a:ext cx="31923" cy="3192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6567"/>
                </a:moveTo>
                <a:cubicBezTo>
                  <a:pt x="3494" y="7443"/>
                  <a:pt x="6807" y="9229"/>
                  <a:pt x="9539" y="11969"/>
                </a:cubicBezTo>
                <a:cubicBezTo>
                  <a:pt x="12286" y="14725"/>
                  <a:pt x="14072" y="18072"/>
                  <a:pt x="14940" y="21600"/>
                </a:cubicBezTo>
                <a:lnTo>
                  <a:pt x="21600" y="21600"/>
                </a:lnTo>
                <a:cubicBezTo>
                  <a:pt x="20909" y="16135"/>
                  <a:pt x="18474" y="11082"/>
                  <a:pt x="14550" y="7129"/>
                </a:cubicBezTo>
                <a:cubicBezTo>
                  <a:pt x="10581" y="3127"/>
                  <a:pt x="5495" y="661"/>
                  <a:pt x="2" y="0"/>
                </a:cubicBezTo>
                <a:lnTo>
                  <a:pt x="2" y="6567"/>
                </a:lnTo>
                <a:lnTo>
                  <a:pt x="0" y="6567"/>
                </a:lnTo>
                <a:close/>
                <a:moveTo>
                  <a:pt x="0" y="6567"/>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42" name="AutoShape 350"/>
          <p:cNvSpPr>
            <a:spLocks/>
          </p:cNvSpPr>
          <p:nvPr/>
        </p:nvSpPr>
        <p:spPr bwMode="auto">
          <a:xfrm>
            <a:off x="6857097" y="1340622"/>
            <a:ext cx="85689" cy="854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672" y="21600"/>
                </a:moveTo>
                <a:lnTo>
                  <a:pt x="21600" y="21599"/>
                </a:lnTo>
                <a:cubicBezTo>
                  <a:pt x="21387" y="10396"/>
                  <a:pt x="11173" y="170"/>
                  <a:pt x="1" y="0"/>
                </a:cubicBezTo>
                <a:lnTo>
                  <a:pt x="0" y="2871"/>
                </a:lnTo>
                <a:cubicBezTo>
                  <a:pt x="10018" y="3430"/>
                  <a:pt x="18072" y="11518"/>
                  <a:pt x="18672" y="21600"/>
                </a:cubicBezTo>
                <a:close/>
                <a:moveTo>
                  <a:pt x="18672" y="216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43" name="AutoShape 351"/>
          <p:cNvSpPr>
            <a:spLocks/>
          </p:cNvSpPr>
          <p:nvPr/>
        </p:nvSpPr>
        <p:spPr bwMode="auto">
          <a:xfrm>
            <a:off x="6857097" y="1367505"/>
            <a:ext cx="58806" cy="5880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7333" y="21599"/>
                </a:moveTo>
                <a:lnTo>
                  <a:pt x="21600" y="21600"/>
                </a:lnTo>
                <a:cubicBezTo>
                  <a:pt x="20745" y="10040"/>
                  <a:pt x="11513" y="794"/>
                  <a:pt x="0" y="0"/>
                </a:cubicBezTo>
                <a:lnTo>
                  <a:pt x="0" y="4302"/>
                </a:lnTo>
                <a:cubicBezTo>
                  <a:pt x="9167" y="5080"/>
                  <a:pt x="16498" y="12409"/>
                  <a:pt x="17333" y="21599"/>
                </a:cubicBezTo>
                <a:close/>
                <a:moveTo>
                  <a:pt x="17333" y="21599"/>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37" name="Oval 5"/>
          <p:cNvSpPr/>
          <p:nvPr/>
        </p:nvSpPr>
        <p:spPr>
          <a:xfrm>
            <a:off x="6682526" y="1238100"/>
            <a:ext cx="367328" cy="367328"/>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Roboto condensed"/>
              <a:cs typeface="Roboto condensed"/>
            </a:endParaRPr>
          </a:p>
        </p:txBody>
      </p:sp>
      <p:sp>
        <p:nvSpPr>
          <p:cNvPr id="38" name="TextBox 48"/>
          <p:cNvSpPr txBox="1"/>
          <p:nvPr/>
        </p:nvSpPr>
        <p:spPr>
          <a:xfrm>
            <a:off x="6138383" y="1612242"/>
            <a:ext cx="1901337" cy="751231"/>
          </a:xfrm>
          <a:prstGeom prst="rect">
            <a:avLst/>
          </a:prstGeom>
          <a:noFill/>
        </p:spPr>
        <p:txBody>
          <a:bodyPr wrap="square" rtlCol="0" anchor="t">
            <a:spAutoFit/>
          </a:bodyPr>
          <a:lstStyle/>
          <a:p>
            <a:pPr algn="ctr">
              <a:lnSpc>
                <a:spcPct val="140000"/>
              </a:lnSpc>
            </a:pPr>
            <a:r>
              <a:rPr lang="zh-CN" altLang="en-US" sz="1600" dirty="0">
                <a:solidFill>
                  <a:schemeClr val="tx1">
                    <a:lumMod val="65000"/>
                    <a:lumOff val="35000"/>
                  </a:schemeClr>
                </a:solidFill>
                <a:latin typeface="华文琥珀" panose="02010800040101010101" pitchFamily="2" charset="-122"/>
                <a:ea typeface="华文琥珀" panose="02010800040101010101" pitchFamily="2" charset="-122"/>
              </a:rPr>
              <a:t>轮胎与普通自行车相比较粗</a:t>
            </a:r>
            <a:endParaRPr lang="en-US" sz="1600" dirty="0">
              <a:solidFill>
                <a:schemeClr val="tx1">
                  <a:lumMod val="65000"/>
                  <a:lumOff val="35000"/>
                </a:schemeClr>
              </a:solidFill>
              <a:latin typeface="华文琥珀" panose="02010800040101010101" pitchFamily="2" charset="-122"/>
              <a:ea typeface="华文琥珀" panose="02010800040101010101" pitchFamily="2" charset="-122"/>
            </a:endParaRPr>
          </a:p>
        </p:txBody>
      </p:sp>
      <p:sp>
        <p:nvSpPr>
          <p:cNvPr id="45" name="Oval 6"/>
          <p:cNvSpPr/>
          <p:nvPr/>
        </p:nvSpPr>
        <p:spPr>
          <a:xfrm>
            <a:off x="7777862" y="2463537"/>
            <a:ext cx="367328" cy="367328"/>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Roboto condensed"/>
              <a:cs typeface="Roboto condensed"/>
            </a:endParaRPr>
          </a:p>
        </p:txBody>
      </p:sp>
      <p:sp>
        <p:nvSpPr>
          <p:cNvPr id="49" name="AutoShape 325"/>
          <p:cNvSpPr>
            <a:spLocks/>
          </p:cNvSpPr>
          <p:nvPr/>
        </p:nvSpPr>
        <p:spPr bwMode="auto">
          <a:xfrm>
            <a:off x="7879897" y="2566060"/>
            <a:ext cx="159823" cy="1610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600">
                <a:moveTo>
                  <a:pt x="10800" y="0"/>
                </a:moveTo>
                <a:cubicBezTo>
                  <a:pt x="4835" y="0"/>
                  <a:pt x="0" y="4835"/>
                  <a:pt x="0" y="10800"/>
                </a:cubicBezTo>
                <a:cubicBezTo>
                  <a:pt x="0" y="12640"/>
                  <a:pt x="461" y="14372"/>
                  <a:pt x="1273" y="15888"/>
                </a:cubicBezTo>
                <a:cubicBezTo>
                  <a:pt x="2296" y="17800"/>
                  <a:pt x="3878" y="19367"/>
                  <a:pt x="5801" y="20373"/>
                </a:cubicBezTo>
                <a:cubicBezTo>
                  <a:pt x="7296" y="21155"/>
                  <a:pt x="8996" y="21600"/>
                  <a:pt x="10800" y="21600"/>
                </a:cubicBezTo>
                <a:cubicBezTo>
                  <a:pt x="12665" y="21600"/>
                  <a:pt x="14419" y="21128"/>
                  <a:pt x="15950" y="20295"/>
                </a:cubicBezTo>
                <a:cubicBezTo>
                  <a:pt x="17855" y="19260"/>
                  <a:pt x="19410" y="17667"/>
                  <a:pt x="20404" y="15738"/>
                </a:cubicBezTo>
                <a:cubicBezTo>
                  <a:pt x="21167" y="14257"/>
                  <a:pt x="21600" y="12580"/>
                  <a:pt x="21600" y="10800"/>
                </a:cubicBezTo>
                <a:cubicBezTo>
                  <a:pt x="21600" y="4835"/>
                  <a:pt x="16765" y="0"/>
                  <a:pt x="10800" y="0"/>
                </a:cubicBezTo>
                <a:close/>
                <a:moveTo>
                  <a:pt x="18629" y="12876"/>
                </a:moveTo>
                <a:cubicBezTo>
                  <a:pt x="18568" y="13108"/>
                  <a:pt x="18493" y="13334"/>
                  <a:pt x="18411" y="13558"/>
                </a:cubicBezTo>
                <a:cubicBezTo>
                  <a:pt x="18052" y="13453"/>
                  <a:pt x="17672" y="13395"/>
                  <a:pt x="17279" y="13395"/>
                </a:cubicBezTo>
                <a:cubicBezTo>
                  <a:pt x="15036" y="13395"/>
                  <a:pt x="13218" y="15214"/>
                  <a:pt x="13218" y="17457"/>
                </a:cubicBezTo>
                <a:cubicBezTo>
                  <a:pt x="13218" y="17812"/>
                  <a:pt x="13266" y="18154"/>
                  <a:pt x="13352" y="18482"/>
                </a:cubicBezTo>
                <a:cubicBezTo>
                  <a:pt x="13251" y="18515"/>
                  <a:pt x="13152" y="18550"/>
                  <a:pt x="13050" y="18580"/>
                </a:cubicBezTo>
                <a:cubicBezTo>
                  <a:pt x="12335" y="18786"/>
                  <a:pt x="11581" y="18900"/>
                  <a:pt x="10800" y="18900"/>
                </a:cubicBezTo>
                <a:cubicBezTo>
                  <a:pt x="10065" y="18900"/>
                  <a:pt x="9353" y="18800"/>
                  <a:pt x="8675" y="18615"/>
                </a:cubicBezTo>
                <a:cubicBezTo>
                  <a:pt x="8566" y="18585"/>
                  <a:pt x="8458" y="18549"/>
                  <a:pt x="8351" y="18515"/>
                </a:cubicBezTo>
                <a:cubicBezTo>
                  <a:pt x="8427" y="18204"/>
                  <a:pt x="8469" y="17879"/>
                  <a:pt x="8469" y="17544"/>
                </a:cubicBezTo>
                <a:cubicBezTo>
                  <a:pt x="8469" y="15301"/>
                  <a:pt x="6651" y="13482"/>
                  <a:pt x="4407" y="13482"/>
                </a:cubicBezTo>
                <a:cubicBezTo>
                  <a:pt x="3997" y="13482"/>
                  <a:pt x="3601" y="13545"/>
                  <a:pt x="3228" y="13659"/>
                </a:cubicBezTo>
                <a:cubicBezTo>
                  <a:pt x="3146" y="13442"/>
                  <a:pt x="3070" y="13223"/>
                  <a:pt x="3006" y="12999"/>
                </a:cubicBezTo>
                <a:cubicBezTo>
                  <a:pt x="2808" y="12299"/>
                  <a:pt x="2700" y="11562"/>
                  <a:pt x="2700" y="10800"/>
                </a:cubicBezTo>
                <a:cubicBezTo>
                  <a:pt x="2700" y="6334"/>
                  <a:pt x="6334" y="2700"/>
                  <a:pt x="10800" y="2700"/>
                </a:cubicBezTo>
                <a:cubicBezTo>
                  <a:pt x="15266" y="2700"/>
                  <a:pt x="18900" y="6334"/>
                  <a:pt x="18900" y="10800"/>
                </a:cubicBezTo>
                <a:cubicBezTo>
                  <a:pt x="18900" y="11518"/>
                  <a:pt x="18805" y="12213"/>
                  <a:pt x="18629" y="12876"/>
                </a:cubicBezTo>
                <a:close/>
                <a:moveTo>
                  <a:pt x="18629" y="12876"/>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50" name="AutoShape 326"/>
          <p:cNvSpPr>
            <a:spLocks/>
          </p:cNvSpPr>
          <p:nvPr/>
        </p:nvSpPr>
        <p:spPr bwMode="auto">
          <a:xfrm>
            <a:off x="7937611" y="2594853"/>
            <a:ext cx="34406" cy="6289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8572" y="14084"/>
                </a:moveTo>
                <a:lnTo>
                  <a:pt x="2517" y="0"/>
                </a:lnTo>
                <a:lnTo>
                  <a:pt x="0" y="585"/>
                </a:lnTo>
                <a:lnTo>
                  <a:pt x="6681" y="16800"/>
                </a:lnTo>
                <a:cubicBezTo>
                  <a:pt x="6623" y="17008"/>
                  <a:pt x="6592" y="17220"/>
                  <a:pt x="6592" y="17429"/>
                </a:cubicBezTo>
                <a:cubicBezTo>
                  <a:pt x="6589" y="19062"/>
                  <a:pt x="8331" y="20611"/>
                  <a:pt x="11212" y="21278"/>
                </a:cubicBezTo>
                <a:cubicBezTo>
                  <a:pt x="12153" y="21498"/>
                  <a:pt x="13133" y="21600"/>
                  <a:pt x="14097" y="21600"/>
                </a:cubicBezTo>
                <a:cubicBezTo>
                  <a:pt x="17032" y="21600"/>
                  <a:pt x="19818" y="20633"/>
                  <a:pt x="21019" y="19035"/>
                </a:cubicBezTo>
                <a:cubicBezTo>
                  <a:pt x="21410" y="18510"/>
                  <a:pt x="21600" y="17964"/>
                  <a:pt x="21600" y="17431"/>
                </a:cubicBezTo>
                <a:cubicBezTo>
                  <a:pt x="21596" y="16122"/>
                  <a:pt x="20490" y="14875"/>
                  <a:pt x="18572" y="14084"/>
                </a:cubicBezTo>
                <a:close/>
                <a:moveTo>
                  <a:pt x="18572" y="14084"/>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51" name="Rectangle 327"/>
          <p:cNvSpPr>
            <a:spLocks/>
          </p:cNvSpPr>
          <p:nvPr/>
        </p:nvSpPr>
        <p:spPr bwMode="auto">
          <a:xfrm>
            <a:off x="7957589" y="2590660"/>
            <a:ext cx="7214" cy="18170"/>
          </a:xfrm>
          <a:prstGeom prst="rect">
            <a:avLst/>
          </a:prstGeom>
          <a:solidFill>
            <a:srgbClr val="183A5D"/>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dirty="0">
              <a:latin typeface="Roboto condensed"/>
              <a:cs typeface="Roboto condensed"/>
            </a:endParaRPr>
          </a:p>
        </p:txBody>
      </p:sp>
      <p:sp>
        <p:nvSpPr>
          <p:cNvPr id="52" name="AutoShape 328"/>
          <p:cNvSpPr>
            <a:spLocks/>
          </p:cNvSpPr>
          <p:nvPr/>
        </p:nvSpPr>
        <p:spPr bwMode="auto">
          <a:xfrm>
            <a:off x="7979786" y="2606314"/>
            <a:ext cx="18036" cy="18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371"/>
                </a:moveTo>
                <a:lnTo>
                  <a:pt x="15368" y="0"/>
                </a:lnTo>
                <a:lnTo>
                  <a:pt x="21600" y="6229"/>
                </a:lnTo>
                <a:lnTo>
                  <a:pt x="6232" y="21600"/>
                </a:lnTo>
                <a:lnTo>
                  <a:pt x="0" y="15371"/>
                </a:lnTo>
                <a:close/>
                <a:moveTo>
                  <a:pt x="0" y="15371"/>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53" name="Rectangle 329"/>
          <p:cNvSpPr>
            <a:spLocks/>
          </p:cNvSpPr>
          <p:nvPr/>
        </p:nvSpPr>
        <p:spPr bwMode="auto">
          <a:xfrm>
            <a:off x="7993105" y="2635386"/>
            <a:ext cx="18036" cy="7268"/>
          </a:xfrm>
          <a:prstGeom prst="rect">
            <a:avLst/>
          </a:prstGeom>
          <a:solidFill>
            <a:srgbClr val="183A5D"/>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dirty="0">
              <a:latin typeface="Roboto condensed"/>
              <a:cs typeface="Roboto condensed"/>
            </a:endParaRPr>
          </a:p>
        </p:txBody>
      </p:sp>
      <p:sp>
        <p:nvSpPr>
          <p:cNvPr id="54" name="Rectangle 330"/>
          <p:cNvSpPr>
            <a:spLocks/>
          </p:cNvSpPr>
          <p:nvPr/>
        </p:nvSpPr>
        <p:spPr bwMode="auto">
          <a:xfrm>
            <a:off x="7908754" y="2635386"/>
            <a:ext cx="18036" cy="7268"/>
          </a:xfrm>
          <a:prstGeom prst="rect">
            <a:avLst/>
          </a:prstGeom>
          <a:solidFill>
            <a:srgbClr val="183A5D"/>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dirty="0">
              <a:latin typeface="Roboto condensed"/>
              <a:cs typeface="Roboto condensed"/>
            </a:endParaRPr>
          </a:p>
        </p:txBody>
      </p:sp>
      <p:sp>
        <p:nvSpPr>
          <p:cNvPr id="55" name="AutoShape 331"/>
          <p:cNvSpPr>
            <a:spLocks/>
          </p:cNvSpPr>
          <p:nvPr/>
        </p:nvSpPr>
        <p:spPr bwMode="auto">
          <a:xfrm>
            <a:off x="7919853" y="2606314"/>
            <a:ext cx="18036" cy="18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5370" y="21600"/>
                </a:moveTo>
                <a:lnTo>
                  <a:pt x="0" y="6230"/>
                </a:lnTo>
                <a:lnTo>
                  <a:pt x="6230" y="0"/>
                </a:lnTo>
                <a:lnTo>
                  <a:pt x="21600" y="15370"/>
                </a:lnTo>
                <a:lnTo>
                  <a:pt x="15370" y="21600"/>
                </a:lnTo>
                <a:close/>
                <a:moveTo>
                  <a:pt x="15370" y="21600"/>
                </a:move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latin typeface="Roboto condensed"/>
              <a:cs typeface="Roboto condensed"/>
            </a:endParaRPr>
          </a:p>
        </p:txBody>
      </p:sp>
      <p:sp>
        <p:nvSpPr>
          <p:cNvPr id="47" name="TextBox 55"/>
          <p:cNvSpPr txBox="1"/>
          <p:nvPr/>
        </p:nvSpPr>
        <p:spPr>
          <a:xfrm>
            <a:off x="7239867" y="2843820"/>
            <a:ext cx="1446933" cy="406522"/>
          </a:xfrm>
          <a:prstGeom prst="rect">
            <a:avLst/>
          </a:prstGeom>
          <a:noFill/>
        </p:spPr>
        <p:txBody>
          <a:bodyPr wrap="square" rtlCol="0" anchor="t">
            <a:spAutoFit/>
          </a:bodyPr>
          <a:lstStyle/>
          <a:p>
            <a:pPr algn="ctr">
              <a:lnSpc>
                <a:spcPct val="140000"/>
              </a:lnSpc>
            </a:pPr>
            <a:r>
              <a:rPr lang="zh-CN" altLang="en-US" sz="1600" dirty="0">
                <a:solidFill>
                  <a:schemeClr val="tx1">
                    <a:lumMod val="65000"/>
                    <a:lumOff val="35000"/>
                  </a:schemeClr>
                </a:solidFill>
                <a:latin typeface="华文琥珀" panose="02010800040101010101" pitchFamily="2" charset="-122"/>
                <a:ea typeface="华文琥珀" panose="02010800040101010101" pitchFamily="2" charset="-122"/>
              </a:rPr>
              <a:t>车头宽且大</a:t>
            </a:r>
            <a:endParaRPr lang="en-US" sz="1600" dirty="0">
              <a:solidFill>
                <a:schemeClr val="tx1">
                  <a:lumMod val="65000"/>
                  <a:lumOff val="35000"/>
                </a:schemeClr>
              </a:solidFill>
              <a:latin typeface="华文琥珀" panose="02010800040101010101" pitchFamily="2" charset="-122"/>
              <a:ea typeface="华文琥珀" panose="02010800040101010101" pitchFamily="2" charset="-122"/>
            </a:endParaRPr>
          </a:p>
        </p:txBody>
      </p:sp>
      <p:sp>
        <p:nvSpPr>
          <p:cNvPr id="57" name="Oval 7"/>
          <p:cNvSpPr/>
          <p:nvPr/>
        </p:nvSpPr>
        <p:spPr>
          <a:xfrm>
            <a:off x="6682526" y="3713908"/>
            <a:ext cx="367328" cy="367328"/>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Roboto condensed"/>
              <a:cs typeface="Roboto condensed"/>
            </a:endParaRPr>
          </a:p>
        </p:txBody>
      </p:sp>
      <p:sp>
        <p:nvSpPr>
          <p:cNvPr id="58" name="AutoShape 597"/>
          <p:cNvSpPr>
            <a:spLocks/>
          </p:cNvSpPr>
          <p:nvPr/>
        </p:nvSpPr>
        <p:spPr bwMode="auto">
          <a:xfrm>
            <a:off x="6788224" y="3818066"/>
            <a:ext cx="159823" cy="159823"/>
          </a:xfrm>
          <a:custGeom>
            <a:avLst/>
            <a:gdLst>
              <a:gd name="T0" fmla="*/ 197530295 w 21599"/>
              <a:gd name="T1" fmla="*/ 172950408 h 21600"/>
              <a:gd name="T2" fmla="*/ 143127996 w 21599"/>
              <a:gd name="T3" fmla="*/ 118530734 h 21600"/>
              <a:gd name="T4" fmla="*/ 154889968 w 21599"/>
              <a:gd name="T5" fmla="*/ 77505851 h 21600"/>
              <a:gd name="T6" fmla="*/ 77445028 w 21599"/>
              <a:gd name="T7" fmla="*/ 0 h 21600"/>
              <a:gd name="T8" fmla="*/ 0 w 21599"/>
              <a:gd name="T9" fmla="*/ 77505851 h 21600"/>
              <a:gd name="T10" fmla="*/ 77445028 w 21599"/>
              <a:gd name="T11" fmla="*/ 154973590 h 21600"/>
              <a:gd name="T12" fmla="*/ 118656171 w 21599"/>
              <a:gd name="T13" fmla="*/ 143092820 h 21600"/>
              <a:gd name="T14" fmla="*/ 173020355 w 21599"/>
              <a:gd name="T15" fmla="*/ 197484751 h 21600"/>
              <a:gd name="T16" fmla="*/ 186522015 w 21599"/>
              <a:gd name="T17" fmla="*/ 203194979 h 21600"/>
              <a:gd name="T18" fmla="*/ 186587973 w 21599"/>
              <a:gd name="T19" fmla="*/ 203194979 h 21600"/>
              <a:gd name="T20" fmla="*/ 198387292 w 21599"/>
              <a:gd name="T21" fmla="*/ 198396947 h 21600"/>
              <a:gd name="T22" fmla="*/ 203223198 w 21599"/>
              <a:gd name="T23" fmla="*/ 186477975 h 21600"/>
              <a:gd name="T24" fmla="*/ 197530295 w 21599"/>
              <a:gd name="T25" fmla="*/ 172950408 h 21600"/>
              <a:gd name="T26" fmla="*/ 120631759 w 21599"/>
              <a:gd name="T27" fmla="*/ 77505851 h 21600"/>
              <a:gd name="T28" fmla="*/ 77445028 w 21599"/>
              <a:gd name="T29" fmla="*/ 120712436 h 21600"/>
              <a:gd name="T30" fmla="*/ 34258209 w 21599"/>
              <a:gd name="T31" fmla="*/ 77505851 h 21600"/>
              <a:gd name="T32" fmla="*/ 77445028 w 21599"/>
              <a:gd name="T33" fmla="*/ 34279285 h 21600"/>
              <a:gd name="T34" fmla="*/ 120631759 w 21599"/>
              <a:gd name="T35" fmla="*/ 77505851 h 21600"/>
              <a:gd name="T36" fmla="*/ 120631759 w 21599"/>
              <a:gd name="T37" fmla="*/ 77505851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599" h="21600">
                <a:moveTo>
                  <a:pt x="20994" y="18385"/>
                </a:moveTo>
                <a:lnTo>
                  <a:pt x="15212" y="12600"/>
                </a:lnTo>
                <a:cubicBezTo>
                  <a:pt x="16003" y="11336"/>
                  <a:pt x="16462" y="9839"/>
                  <a:pt x="16462" y="8239"/>
                </a:cubicBezTo>
                <a:cubicBezTo>
                  <a:pt x="16462" y="3689"/>
                  <a:pt x="12777" y="0"/>
                  <a:pt x="8231" y="0"/>
                </a:cubicBezTo>
                <a:cubicBezTo>
                  <a:pt x="3686" y="0"/>
                  <a:pt x="0" y="3689"/>
                  <a:pt x="0" y="8239"/>
                </a:cubicBezTo>
                <a:cubicBezTo>
                  <a:pt x="0" y="12787"/>
                  <a:pt x="3686" y="16474"/>
                  <a:pt x="8231" y="16474"/>
                </a:cubicBezTo>
                <a:cubicBezTo>
                  <a:pt x="9839" y="16474"/>
                  <a:pt x="11342" y="16011"/>
                  <a:pt x="12611" y="15211"/>
                </a:cubicBezTo>
                <a:lnTo>
                  <a:pt x="18389" y="20993"/>
                </a:lnTo>
                <a:cubicBezTo>
                  <a:pt x="18787" y="21391"/>
                  <a:pt x="19307" y="21600"/>
                  <a:pt x="19824" y="21600"/>
                </a:cubicBezTo>
                <a:cubicBezTo>
                  <a:pt x="19827" y="21600"/>
                  <a:pt x="19829" y="21600"/>
                  <a:pt x="19831" y="21600"/>
                </a:cubicBezTo>
                <a:cubicBezTo>
                  <a:pt x="20281" y="21600"/>
                  <a:pt x="20740" y="21433"/>
                  <a:pt x="21085" y="21090"/>
                </a:cubicBezTo>
                <a:cubicBezTo>
                  <a:pt x="21434" y="20740"/>
                  <a:pt x="21600" y="20278"/>
                  <a:pt x="21599" y="19823"/>
                </a:cubicBezTo>
                <a:cubicBezTo>
                  <a:pt x="21598" y="19304"/>
                  <a:pt x="21391" y="18783"/>
                  <a:pt x="20994" y="18385"/>
                </a:cubicBezTo>
                <a:close/>
                <a:moveTo>
                  <a:pt x="12821" y="8239"/>
                </a:moveTo>
                <a:cubicBezTo>
                  <a:pt x="12817" y="10769"/>
                  <a:pt x="10761" y="12827"/>
                  <a:pt x="8231" y="12832"/>
                </a:cubicBezTo>
                <a:cubicBezTo>
                  <a:pt x="5701" y="12827"/>
                  <a:pt x="3645" y="10769"/>
                  <a:pt x="3641" y="8239"/>
                </a:cubicBezTo>
                <a:cubicBezTo>
                  <a:pt x="3645" y="5707"/>
                  <a:pt x="5701" y="3648"/>
                  <a:pt x="8231" y="3644"/>
                </a:cubicBezTo>
                <a:cubicBezTo>
                  <a:pt x="10761" y="3648"/>
                  <a:pt x="12817" y="5707"/>
                  <a:pt x="12821" y="8239"/>
                </a:cubicBezTo>
                <a:close/>
                <a:moveTo>
                  <a:pt x="12821" y="8239"/>
                </a:moveTo>
              </a:path>
            </a:pathLst>
          </a:custGeom>
          <a:solidFill>
            <a:srgbClr val="183A5D"/>
          </a:solidFill>
          <a:ln>
            <a:noFill/>
          </a:ln>
        </p:spPr>
        <p:txBody>
          <a:bodyPr lIns="0" tIns="0" rIns="0" bIns="0"/>
          <a:lstStyle/>
          <a:p>
            <a:endParaRPr lang="en-US" dirty="0">
              <a:latin typeface="Roboto condensed"/>
              <a:cs typeface="Roboto condensed"/>
            </a:endParaRPr>
          </a:p>
        </p:txBody>
      </p:sp>
      <p:sp>
        <p:nvSpPr>
          <p:cNvPr id="59" name="TextBox 57"/>
          <p:cNvSpPr txBox="1"/>
          <p:nvPr/>
        </p:nvSpPr>
        <p:spPr>
          <a:xfrm>
            <a:off x="6138383" y="4082392"/>
            <a:ext cx="2006807" cy="751231"/>
          </a:xfrm>
          <a:prstGeom prst="rect">
            <a:avLst/>
          </a:prstGeom>
          <a:noFill/>
        </p:spPr>
        <p:txBody>
          <a:bodyPr wrap="square" rtlCol="0" anchor="t">
            <a:spAutoFit/>
          </a:bodyPr>
          <a:lstStyle/>
          <a:p>
            <a:pPr algn="ctr">
              <a:lnSpc>
                <a:spcPct val="140000"/>
              </a:lnSpc>
            </a:pPr>
            <a:r>
              <a:rPr lang="zh-CN" altLang="en-US" sz="1600" dirty="0">
                <a:solidFill>
                  <a:schemeClr val="tx1">
                    <a:lumMod val="65000"/>
                    <a:lumOff val="35000"/>
                  </a:schemeClr>
                </a:solidFill>
                <a:latin typeface="华文琥珀" panose="02010800040101010101" pitchFamily="2" charset="-122"/>
                <a:ea typeface="华文琥珀" panose="02010800040101010101" pitchFamily="2" charset="-122"/>
              </a:rPr>
              <a:t>车身较长，在电梯一般沿对角线分布</a:t>
            </a:r>
            <a:endParaRPr lang="en-US" sz="1600" dirty="0">
              <a:solidFill>
                <a:schemeClr val="tx1">
                  <a:lumMod val="65000"/>
                  <a:lumOff val="35000"/>
                </a:schemeClr>
              </a:solidFill>
              <a:latin typeface="华文琥珀" panose="02010800040101010101" pitchFamily="2" charset="-122"/>
              <a:ea typeface="华文琥珀" panose="02010800040101010101" pitchFamily="2" charset="-122"/>
            </a:endParaRPr>
          </a:p>
        </p:txBody>
      </p:sp>
      <p:cxnSp>
        <p:nvCxnSpPr>
          <p:cNvPr id="61" name="Elbow Connector 60"/>
          <p:cNvCxnSpPr/>
          <p:nvPr/>
        </p:nvCxnSpPr>
        <p:spPr>
          <a:xfrm rot="10800000">
            <a:off x="2413000" y="1396708"/>
            <a:ext cx="1600200" cy="863893"/>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2" name="Elbow Connector 61"/>
          <p:cNvCxnSpPr/>
          <p:nvPr/>
        </p:nvCxnSpPr>
        <p:spPr>
          <a:xfrm flipV="1">
            <a:off x="4762500" y="1396709"/>
            <a:ext cx="1822450" cy="863892"/>
          </a:xfrm>
          <a:prstGeom prst="bentConnector3">
            <a:avLst>
              <a:gd name="adj1" fmla="val 54878"/>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3" name="Elbow Connector 65"/>
          <p:cNvCxnSpPr/>
          <p:nvPr/>
        </p:nvCxnSpPr>
        <p:spPr>
          <a:xfrm rot="10800000" flipV="1">
            <a:off x="1517650" y="2657749"/>
            <a:ext cx="2419350" cy="1"/>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4" name="Elbow Connector 70"/>
          <p:cNvCxnSpPr/>
          <p:nvPr/>
        </p:nvCxnSpPr>
        <p:spPr>
          <a:xfrm>
            <a:off x="4021243" y="2657749"/>
            <a:ext cx="3649557" cy="12700"/>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5" name="Elbow Connector 72"/>
          <p:cNvCxnSpPr/>
          <p:nvPr/>
        </p:nvCxnSpPr>
        <p:spPr>
          <a:xfrm rot="10800000" flipV="1">
            <a:off x="2413000" y="3040527"/>
            <a:ext cx="1600200" cy="863893"/>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6" name="Elbow Connector 74"/>
          <p:cNvCxnSpPr/>
          <p:nvPr/>
        </p:nvCxnSpPr>
        <p:spPr>
          <a:xfrm>
            <a:off x="4184650" y="3042245"/>
            <a:ext cx="2400300" cy="863892"/>
          </a:xfrm>
          <a:prstGeom prst="bentConnector3">
            <a:avLst>
              <a:gd name="adj1" fmla="val 65608"/>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pic>
        <p:nvPicPr>
          <p:cNvPr id="2" name="图片 1">
            <a:extLst>
              <a:ext uri="{FF2B5EF4-FFF2-40B4-BE49-F238E27FC236}">
                <a16:creationId xmlns:a16="http://schemas.microsoft.com/office/drawing/2014/main" id="{B61C3E9C-5D8D-44CD-B5A3-8CC5C6919115}"/>
              </a:ext>
            </a:extLst>
          </p:cNvPr>
          <p:cNvPicPr>
            <a:picLocks noChangeAspect="1"/>
          </p:cNvPicPr>
          <p:nvPr/>
        </p:nvPicPr>
        <p:blipFill>
          <a:blip r:embed="rId2"/>
          <a:stretch>
            <a:fillRect/>
          </a:stretch>
        </p:blipFill>
        <p:spPr>
          <a:xfrm>
            <a:off x="2979055" y="1821235"/>
            <a:ext cx="2933622" cy="1801244"/>
          </a:xfrm>
          <a:prstGeom prst="rect">
            <a:avLst/>
          </a:prstGeom>
          <a:effectLst>
            <a:softEdge rad="63500"/>
          </a:effectLst>
        </p:spPr>
      </p:pic>
    </p:spTree>
    <p:extLst>
      <p:ext uri="{BB962C8B-B14F-4D97-AF65-F5344CB8AC3E}">
        <p14:creationId xmlns:p14="http://schemas.microsoft.com/office/powerpoint/2010/main" val="40312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right)">
                                      <p:cBhvr>
                                        <p:cTn id="19" dur="500"/>
                                        <p:tgtEl>
                                          <p:spTgt spid="6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right)">
                                      <p:cBhvr>
                                        <p:cTn id="23" dur="500"/>
                                        <p:tgtEl>
                                          <p:spTgt spid="63"/>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right)">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易混淆目标特征分析</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PART ONE</a:t>
            </a:r>
            <a:endParaRPr lang="zh-CN" altLang="en-US" sz="1600" dirty="0"/>
          </a:p>
        </p:txBody>
      </p:sp>
      <p:grpSp>
        <p:nvGrpSpPr>
          <p:cNvPr id="7" name="Group 10"/>
          <p:cNvGrpSpPr>
            <a:grpSpLocks/>
          </p:cNvGrpSpPr>
          <p:nvPr/>
        </p:nvGrpSpPr>
        <p:grpSpPr bwMode="auto">
          <a:xfrm>
            <a:off x="641950" y="1730527"/>
            <a:ext cx="2724150" cy="2875169"/>
            <a:chOff x="2908300" y="2109788"/>
            <a:chExt cx="1489075" cy="1571625"/>
          </a:xfrm>
        </p:grpSpPr>
        <p:grpSp>
          <p:nvGrpSpPr>
            <p:cNvPr id="8" name="Group 58"/>
            <p:cNvGrpSpPr>
              <a:grpSpLocks/>
            </p:cNvGrpSpPr>
            <p:nvPr/>
          </p:nvGrpSpPr>
          <p:grpSpPr bwMode="auto">
            <a:xfrm>
              <a:off x="2922588" y="3392488"/>
              <a:ext cx="1473200" cy="276225"/>
              <a:chOff x="0" y="0"/>
              <a:chExt cx="928" cy="174"/>
            </a:xfrm>
          </p:grpSpPr>
          <p:sp>
            <p:nvSpPr>
              <p:cNvPr id="22" name="Line 55"/>
              <p:cNvSpPr>
                <a:spLocks noChangeShapeType="1"/>
              </p:cNvSpPr>
              <p:nvPr/>
            </p:nvSpPr>
            <p:spPr bwMode="auto">
              <a:xfrm rot="10800000" flipH="1">
                <a:off x="912" y="0"/>
                <a:ext cx="16" cy="2"/>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23" name="Line 56"/>
              <p:cNvSpPr>
                <a:spLocks noChangeShapeType="1"/>
              </p:cNvSpPr>
              <p:nvPr/>
            </p:nvSpPr>
            <p:spPr bwMode="auto">
              <a:xfrm rot="10800000" flipH="1">
                <a:off x="31" y="8"/>
                <a:ext cx="850" cy="160"/>
              </a:xfrm>
              <a:prstGeom prst="line">
                <a:avLst/>
              </a:prstGeom>
              <a:noFill/>
              <a:ln w="6350">
                <a:solidFill>
                  <a:srgbClr val="506C74"/>
                </a:solidFill>
                <a:prstDash val="dash"/>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24" name="Line 57"/>
              <p:cNvSpPr>
                <a:spLocks noChangeShapeType="1"/>
              </p:cNvSpPr>
              <p:nvPr/>
            </p:nvSpPr>
            <p:spPr bwMode="auto">
              <a:xfrm rot="10800000" flipH="1">
                <a:off x="0" y="171"/>
                <a:ext cx="15" cy="3"/>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grpSp>
        <p:grpSp>
          <p:nvGrpSpPr>
            <p:cNvPr id="9" name="Group 62"/>
            <p:cNvGrpSpPr>
              <a:grpSpLocks/>
            </p:cNvGrpSpPr>
            <p:nvPr/>
          </p:nvGrpSpPr>
          <p:grpSpPr bwMode="auto">
            <a:xfrm>
              <a:off x="2924175" y="2109788"/>
              <a:ext cx="735013" cy="1558925"/>
              <a:chOff x="0" y="0"/>
              <a:chExt cx="463" cy="982"/>
            </a:xfrm>
          </p:grpSpPr>
          <p:sp>
            <p:nvSpPr>
              <p:cNvPr id="19" name="Line 59"/>
              <p:cNvSpPr>
                <a:spLocks noChangeShapeType="1"/>
              </p:cNvSpPr>
              <p:nvPr/>
            </p:nvSpPr>
            <p:spPr bwMode="auto">
              <a:xfrm rot="10800000" flipH="1">
                <a:off x="456" y="0"/>
                <a:ext cx="7" cy="14"/>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20" name="Line 60"/>
              <p:cNvSpPr>
                <a:spLocks noChangeShapeType="1"/>
              </p:cNvSpPr>
              <p:nvPr/>
            </p:nvSpPr>
            <p:spPr bwMode="auto">
              <a:xfrm rot="10800000" flipH="1">
                <a:off x="13" y="43"/>
                <a:ext cx="429" cy="910"/>
              </a:xfrm>
              <a:prstGeom prst="line">
                <a:avLst/>
              </a:prstGeom>
              <a:noFill/>
              <a:ln w="6350">
                <a:solidFill>
                  <a:srgbClr val="506C74"/>
                </a:solidFill>
                <a:prstDash val="dash"/>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21" name="Line 61"/>
              <p:cNvSpPr>
                <a:spLocks noChangeShapeType="1"/>
              </p:cNvSpPr>
              <p:nvPr/>
            </p:nvSpPr>
            <p:spPr bwMode="auto">
              <a:xfrm rot="10800000" flipH="1">
                <a:off x="0" y="967"/>
                <a:ext cx="6" cy="15"/>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grpSp>
        <p:grpSp>
          <p:nvGrpSpPr>
            <p:cNvPr id="10" name="Group 66"/>
            <p:cNvGrpSpPr>
              <a:grpSpLocks/>
            </p:cNvGrpSpPr>
            <p:nvPr/>
          </p:nvGrpSpPr>
          <p:grpSpPr bwMode="auto">
            <a:xfrm>
              <a:off x="2924175" y="3100388"/>
              <a:ext cx="730250" cy="568325"/>
              <a:chOff x="0" y="0"/>
              <a:chExt cx="460" cy="358"/>
            </a:xfrm>
          </p:grpSpPr>
          <p:sp>
            <p:nvSpPr>
              <p:cNvPr id="16" name="Line 63"/>
              <p:cNvSpPr>
                <a:spLocks noChangeShapeType="1"/>
              </p:cNvSpPr>
              <p:nvPr/>
            </p:nvSpPr>
            <p:spPr bwMode="auto">
              <a:xfrm rot="10800000" flipH="1">
                <a:off x="448" y="0"/>
                <a:ext cx="12" cy="9"/>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17" name="Line 64"/>
              <p:cNvSpPr>
                <a:spLocks noChangeShapeType="1"/>
              </p:cNvSpPr>
              <p:nvPr/>
            </p:nvSpPr>
            <p:spPr bwMode="auto">
              <a:xfrm rot="10800000" flipH="1">
                <a:off x="25" y="29"/>
                <a:ext cx="397" cy="309"/>
              </a:xfrm>
              <a:prstGeom prst="line">
                <a:avLst/>
              </a:prstGeom>
              <a:noFill/>
              <a:ln w="6350">
                <a:solidFill>
                  <a:srgbClr val="506C74"/>
                </a:solidFill>
                <a:prstDash val="dash"/>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18" name="Line 65"/>
              <p:cNvSpPr>
                <a:spLocks noChangeShapeType="1"/>
              </p:cNvSpPr>
              <p:nvPr/>
            </p:nvSpPr>
            <p:spPr bwMode="auto">
              <a:xfrm rot="10800000" flipH="1">
                <a:off x="0" y="348"/>
                <a:ext cx="12" cy="10"/>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solidFill>
                    <a:schemeClr val="tx1">
                      <a:lumMod val="50000"/>
                      <a:lumOff val="50000"/>
                    </a:schemeClr>
                  </a:solidFill>
                  <a:latin typeface="Roboto condensed"/>
                  <a:cs typeface="Roboto condensed"/>
                </a:endParaRPr>
              </a:p>
            </p:txBody>
          </p:sp>
        </p:grpSp>
        <p:sp>
          <p:nvSpPr>
            <p:cNvPr id="11" name="AutoShape 67"/>
            <p:cNvSpPr>
              <a:spLocks/>
            </p:cNvSpPr>
            <p:nvPr/>
          </p:nvSpPr>
          <p:spPr bwMode="auto">
            <a:xfrm>
              <a:off x="3657600" y="2114550"/>
              <a:ext cx="739775" cy="1281113"/>
            </a:xfrm>
            <a:custGeom>
              <a:avLst/>
              <a:gdLst>
                <a:gd name="T0" fmla="*/ 739775 w 21540"/>
                <a:gd name="T1" fmla="*/ 1281113 h 21600"/>
                <a:gd name="T2" fmla="*/ 0 w 21540"/>
                <a:gd name="T3" fmla="*/ 990253 h 21600"/>
                <a:gd name="T4" fmla="*/ 3744 w 21540"/>
                <a:gd name="T5" fmla="*/ 0 h 21600"/>
                <a:gd name="T6" fmla="*/ 739775 w 21540"/>
                <a:gd name="T7" fmla="*/ 12811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solidFill>
              <a:srgbClr val="183A5D"/>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12" name="AutoShape 68"/>
            <p:cNvSpPr>
              <a:spLocks/>
            </p:cNvSpPr>
            <p:nvPr/>
          </p:nvSpPr>
          <p:spPr bwMode="auto">
            <a:xfrm>
              <a:off x="3530600" y="2368550"/>
              <a:ext cx="615950" cy="1066800"/>
            </a:xfrm>
            <a:custGeom>
              <a:avLst/>
              <a:gdLst>
                <a:gd name="T0" fmla="*/ 615950 w 21540"/>
                <a:gd name="T1" fmla="*/ 1066800 h 21600"/>
                <a:gd name="T2" fmla="*/ 0 w 21540"/>
                <a:gd name="T3" fmla="*/ 824597 h 21600"/>
                <a:gd name="T4" fmla="*/ 3117 w 21540"/>
                <a:gd name="T5" fmla="*/ 0 h 21600"/>
                <a:gd name="T6" fmla="*/ 615950 w 21540"/>
                <a:gd name="T7" fmla="*/ 10668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solidFill>
              <a:srgbClr val="3ABE9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13" name="AutoShape 69"/>
            <p:cNvSpPr>
              <a:spLocks/>
            </p:cNvSpPr>
            <p:nvPr/>
          </p:nvSpPr>
          <p:spPr bwMode="auto">
            <a:xfrm>
              <a:off x="3416300" y="2635250"/>
              <a:ext cx="493713" cy="854075"/>
            </a:xfrm>
            <a:custGeom>
              <a:avLst/>
              <a:gdLst>
                <a:gd name="T0" fmla="*/ 493713 w 21540"/>
                <a:gd name="T1" fmla="*/ 854075 h 21600"/>
                <a:gd name="T2" fmla="*/ 0 w 21540"/>
                <a:gd name="T3" fmla="*/ 660168 h 21600"/>
                <a:gd name="T4" fmla="*/ 2498 w 21540"/>
                <a:gd name="T5" fmla="*/ 0 h 21600"/>
                <a:gd name="T6" fmla="*/ 493713 w 21540"/>
                <a:gd name="T7" fmla="*/ 854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solidFill>
              <a:srgbClr val="ED657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tx1">
                    <a:lumMod val="50000"/>
                    <a:lumOff val="50000"/>
                  </a:schemeClr>
                </a:solidFill>
                <a:latin typeface="Roboto condensed"/>
                <a:cs typeface="Roboto condensed"/>
              </a:endParaRPr>
            </a:p>
          </p:txBody>
        </p:sp>
        <p:sp>
          <p:nvSpPr>
            <p:cNvPr id="15" name="AutoShape 71"/>
            <p:cNvSpPr>
              <a:spLocks/>
            </p:cNvSpPr>
            <p:nvPr/>
          </p:nvSpPr>
          <p:spPr bwMode="auto">
            <a:xfrm>
              <a:off x="2908300" y="3651250"/>
              <a:ext cx="30163" cy="30163"/>
            </a:xfrm>
            <a:custGeom>
              <a:avLst/>
              <a:gdLst>
                <a:gd name="T0" fmla="*/ 30163 w 21598"/>
                <a:gd name="T1" fmla="*/ 15081 h 21598"/>
                <a:gd name="T2" fmla="*/ 29015 w 21598"/>
                <a:gd name="T3" fmla="*/ 9309 h 21598"/>
                <a:gd name="T4" fmla="*/ 25746 w 21598"/>
                <a:gd name="T5" fmla="*/ 4417 h 21598"/>
                <a:gd name="T6" fmla="*/ 20854 w 21598"/>
                <a:gd name="T7" fmla="*/ 1148 h 21598"/>
                <a:gd name="T8" fmla="*/ 15081 w 21598"/>
                <a:gd name="T9" fmla="*/ 0 h 21598"/>
                <a:gd name="T10" fmla="*/ 9309 w 21598"/>
                <a:gd name="T11" fmla="*/ 1148 h 21598"/>
                <a:gd name="T12" fmla="*/ 4417 w 21598"/>
                <a:gd name="T13" fmla="*/ 4417 h 21598"/>
                <a:gd name="T14" fmla="*/ 1148 w 21598"/>
                <a:gd name="T15" fmla="*/ 9309 h 21598"/>
                <a:gd name="T16" fmla="*/ 0 w 21598"/>
                <a:gd name="T17" fmla="*/ 15081 h 21598"/>
                <a:gd name="T18" fmla="*/ 1148 w 21598"/>
                <a:gd name="T19" fmla="*/ 20854 h 21598"/>
                <a:gd name="T20" fmla="*/ 4417 w 21598"/>
                <a:gd name="T21" fmla="*/ 25746 h 21598"/>
                <a:gd name="T22" fmla="*/ 9309 w 21598"/>
                <a:gd name="T23" fmla="*/ 29015 h 21598"/>
                <a:gd name="T24" fmla="*/ 15081 w 21598"/>
                <a:gd name="T25" fmla="*/ 30163 h 21598"/>
                <a:gd name="T26" fmla="*/ 20854 w 21598"/>
                <a:gd name="T27" fmla="*/ 29015 h 21598"/>
                <a:gd name="T28" fmla="*/ 25746 w 21598"/>
                <a:gd name="T29" fmla="*/ 25746 h 21598"/>
                <a:gd name="T30" fmla="*/ 29015 w 21598"/>
                <a:gd name="T31" fmla="*/ 20854 h 21598"/>
                <a:gd name="T32" fmla="*/ 30163 w 21598"/>
                <a:gd name="T33" fmla="*/ 15081 h 21598"/>
                <a:gd name="T34" fmla="*/ 30163 w 21598"/>
                <a:gd name="T35" fmla="*/ 1508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506C74"/>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solidFill>
                  <a:schemeClr val="tx1">
                    <a:lumMod val="50000"/>
                    <a:lumOff val="50000"/>
                  </a:schemeClr>
                </a:solidFill>
                <a:latin typeface="Roboto condensed"/>
                <a:cs typeface="Roboto condensed"/>
              </a:endParaRPr>
            </a:p>
          </p:txBody>
        </p:sp>
      </p:grpSp>
      <p:cxnSp>
        <p:nvCxnSpPr>
          <p:cNvPr id="25" name="Elbow Connector 21"/>
          <p:cNvCxnSpPr>
            <a:cxnSpLocks/>
          </p:cNvCxnSpPr>
          <p:nvPr/>
        </p:nvCxnSpPr>
        <p:spPr>
          <a:xfrm flipV="1">
            <a:off x="2907235" y="560381"/>
            <a:ext cx="2377341" cy="2275357"/>
          </a:xfrm>
          <a:prstGeom prst="bentConnector3">
            <a:avLst>
              <a:gd name="adj1" fmla="val 50000"/>
            </a:avLst>
          </a:prstGeom>
          <a:ln>
            <a:solidFill>
              <a:srgbClr val="183A5D"/>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26" name="Elbow Connector 22"/>
          <p:cNvCxnSpPr/>
          <p:nvPr/>
        </p:nvCxnSpPr>
        <p:spPr>
          <a:xfrm flipV="1">
            <a:off x="2413000" y="2139950"/>
            <a:ext cx="2952750" cy="1036560"/>
          </a:xfrm>
          <a:prstGeom prst="bentConnector3">
            <a:avLst>
              <a:gd name="adj1" fmla="val 78387"/>
            </a:avLst>
          </a:prstGeom>
          <a:ln>
            <a:solidFill>
              <a:srgbClr val="183A5D"/>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27" name="Elbow Connector 23"/>
          <p:cNvCxnSpPr/>
          <p:nvPr/>
        </p:nvCxnSpPr>
        <p:spPr>
          <a:xfrm flipV="1">
            <a:off x="2015643" y="2984500"/>
            <a:ext cx="3350107" cy="529722"/>
          </a:xfrm>
          <a:prstGeom prst="bentConnector3">
            <a:avLst>
              <a:gd name="adj1" fmla="val 83929"/>
            </a:avLst>
          </a:prstGeom>
          <a:ln>
            <a:solidFill>
              <a:srgbClr val="183A5D"/>
            </a:solidFill>
            <a:prstDash val="dash"/>
            <a:headEnd type="oval"/>
            <a:tailEnd type="oval"/>
          </a:ln>
        </p:spPr>
        <p:style>
          <a:lnRef idx="1">
            <a:schemeClr val="dk1"/>
          </a:lnRef>
          <a:fillRef idx="0">
            <a:schemeClr val="dk1"/>
          </a:fillRef>
          <a:effectRef idx="0">
            <a:schemeClr val="dk1"/>
          </a:effectRef>
          <a:fontRef idx="minor">
            <a:schemeClr val="tx1"/>
          </a:fontRef>
        </p:style>
      </p:cxnSp>
      <p:grpSp>
        <p:nvGrpSpPr>
          <p:cNvPr id="29" name="Group 25"/>
          <p:cNvGrpSpPr/>
          <p:nvPr/>
        </p:nvGrpSpPr>
        <p:grpSpPr>
          <a:xfrm>
            <a:off x="5486666" y="419209"/>
            <a:ext cx="2425434" cy="1444260"/>
            <a:chOff x="5486666" y="1163938"/>
            <a:chExt cx="2425434" cy="1444260"/>
          </a:xfrm>
        </p:grpSpPr>
        <p:sp>
          <p:nvSpPr>
            <p:cNvPr id="30" name="Title 1"/>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1400" dirty="0">
                  <a:solidFill>
                    <a:schemeClr val="tx1">
                      <a:lumMod val="50000"/>
                      <a:lumOff val="50000"/>
                    </a:schemeClr>
                  </a:solidFill>
                  <a:latin typeface="Roboto condensed"/>
                  <a:cs typeface="Roboto condensed"/>
                </a:rPr>
                <a:t>Content 01</a:t>
              </a:r>
            </a:p>
          </p:txBody>
        </p:sp>
        <p:sp>
          <p:nvSpPr>
            <p:cNvPr id="31" name="TextBox 27"/>
            <p:cNvSpPr txBox="1"/>
            <p:nvPr/>
          </p:nvSpPr>
          <p:spPr>
            <a:xfrm>
              <a:off x="5486666" y="1429862"/>
              <a:ext cx="2425434" cy="1178336"/>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幼圆" panose="02010509060101010101" pitchFamily="49" charset="-122"/>
                  <a:ea typeface="幼圆" panose="02010509060101010101" pitchFamily="49" charset="-122"/>
                  <a:cs typeface="Roboto condensed"/>
                </a:rPr>
                <a:t>自行车：轮胎小、粗的自行车容易被误判成电动车，尤其是在车头和车尾部，特征与电动车极为相似，样例中有较多的山地车</a:t>
              </a:r>
              <a:r>
                <a:rPr lang="en-US" altLang="zh-CN" sz="1200" dirty="0">
                  <a:solidFill>
                    <a:schemeClr val="tx1">
                      <a:lumMod val="50000"/>
                      <a:lumOff val="50000"/>
                    </a:schemeClr>
                  </a:solidFill>
                  <a:latin typeface="幼圆" panose="02010509060101010101" pitchFamily="49" charset="-122"/>
                  <a:ea typeface="幼圆" panose="02010509060101010101" pitchFamily="49" charset="-122"/>
                  <a:cs typeface="Roboto condensed"/>
                </a:rPr>
                <a:t>(</a:t>
              </a:r>
              <a:r>
                <a:rPr lang="zh-CN" altLang="en-US" sz="1200" dirty="0">
                  <a:solidFill>
                    <a:schemeClr val="tx1">
                      <a:lumMod val="50000"/>
                      <a:lumOff val="50000"/>
                    </a:schemeClr>
                  </a:solidFill>
                  <a:latin typeface="幼圆" panose="02010509060101010101" pitchFamily="49" charset="-122"/>
                  <a:ea typeface="幼圆" panose="02010509060101010101" pitchFamily="49" charset="-122"/>
                  <a:cs typeface="Roboto condensed"/>
                </a:rPr>
                <a:t>轮胎很粗</a:t>
              </a:r>
              <a:r>
                <a:rPr lang="en-US" altLang="zh-CN" sz="1200" dirty="0">
                  <a:solidFill>
                    <a:schemeClr val="tx1">
                      <a:lumMod val="50000"/>
                      <a:lumOff val="50000"/>
                    </a:schemeClr>
                  </a:solidFill>
                  <a:latin typeface="幼圆" panose="02010509060101010101" pitchFamily="49" charset="-122"/>
                  <a:ea typeface="幼圆" panose="02010509060101010101" pitchFamily="49" charset="-122"/>
                  <a:cs typeface="Roboto condensed"/>
                </a:rPr>
                <a:t>)</a:t>
              </a:r>
              <a:r>
                <a:rPr lang="zh-CN" altLang="en-US" sz="1200" dirty="0">
                  <a:solidFill>
                    <a:schemeClr val="tx1">
                      <a:lumMod val="50000"/>
                      <a:lumOff val="50000"/>
                    </a:schemeClr>
                  </a:solidFill>
                  <a:latin typeface="幼圆" panose="02010509060101010101" pitchFamily="49" charset="-122"/>
                  <a:ea typeface="幼圆" panose="02010509060101010101" pitchFamily="49" charset="-122"/>
                  <a:cs typeface="Roboto condensed"/>
                </a:rPr>
                <a:t>和小轮车被误判成电动车。</a:t>
              </a:r>
              <a:endParaRPr lang="en-US" sz="1200" dirty="0">
                <a:solidFill>
                  <a:schemeClr val="tx1">
                    <a:lumMod val="50000"/>
                    <a:lumOff val="50000"/>
                  </a:schemeClr>
                </a:solidFill>
                <a:latin typeface="幼圆" panose="02010509060101010101" pitchFamily="49" charset="-122"/>
                <a:ea typeface="幼圆" panose="02010509060101010101" pitchFamily="49" charset="-122"/>
                <a:cs typeface="Roboto condensed"/>
              </a:endParaRPr>
            </a:p>
          </p:txBody>
        </p:sp>
      </p:grpSp>
      <p:grpSp>
        <p:nvGrpSpPr>
          <p:cNvPr id="32" name="Group 28"/>
          <p:cNvGrpSpPr/>
          <p:nvPr/>
        </p:nvGrpSpPr>
        <p:grpSpPr>
          <a:xfrm>
            <a:off x="5486666" y="1966174"/>
            <a:ext cx="2627524" cy="779463"/>
            <a:chOff x="5486666" y="1163938"/>
            <a:chExt cx="2627524" cy="779463"/>
          </a:xfrm>
        </p:grpSpPr>
        <p:sp>
          <p:nvSpPr>
            <p:cNvPr id="33" name="Title 1"/>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1400" dirty="0">
                  <a:solidFill>
                    <a:schemeClr val="tx1">
                      <a:lumMod val="50000"/>
                      <a:lumOff val="50000"/>
                    </a:schemeClr>
                  </a:solidFill>
                  <a:latin typeface="Roboto condensed"/>
                  <a:cs typeface="Roboto condensed"/>
                </a:rPr>
                <a:t>Content 02</a:t>
              </a:r>
            </a:p>
          </p:txBody>
        </p:sp>
        <p:sp>
          <p:nvSpPr>
            <p:cNvPr id="34" name="TextBox 30"/>
            <p:cNvSpPr txBox="1"/>
            <p:nvPr/>
          </p:nvSpPr>
          <p:spPr>
            <a:xfrm>
              <a:off x="5486666" y="1429862"/>
              <a:ext cx="2627524" cy="513539"/>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幼圆" panose="02010509060101010101" pitchFamily="49" charset="-122"/>
                  <a:ea typeface="幼圆" panose="02010509060101010101" pitchFamily="49" charset="-122"/>
                </a:rPr>
                <a:t>其他混淆目标婴儿车、背包、行李箱等并未找到与电瓶车相似的明显特征。</a:t>
              </a:r>
              <a:endParaRPr lang="en-US" sz="1200" dirty="0">
                <a:solidFill>
                  <a:schemeClr val="tx1">
                    <a:lumMod val="50000"/>
                    <a:lumOff val="50000"/>
                  </a:schemeClr>
                </a:solidFill>
                <a:latin typeface="幼圆" panose="02010509060101010101" pitchFamily="49" charset="-122"/>
                <a:ea typeface="幼圆" panose="02010509060101010101" pitchFamily="49" charset="-122"/>
              </a:endParaRPr>
            </a:p>
          </p:txBody>
        </p:sp>
      </p:grpSp>
      <p:grpSp>
        <p:nvGrpSpPr>
          <p:cNvPr id="35" name="Group 31"/>
          <p:cNvGrpSpPr/>
          <p:nvPr/>
        </p:nvGrpSpPr>
        <p:grpSpPr>
          <a:xfrm>
            <a:off x="5486666" y="2816058"/>
            <a:ext cx="2425434" cy="1444260"/>
            <a:chOff x="5486666" y="1163938"/>
            <a:chExt cx="2425434" cy="1444260"/>
          </a:xfrm>
        </p:grpSpPr>
        <p:sp>
          <p:nvSpPr>
            <p:cNvPr id="36" name="Title 1"/>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1400" dirty="0">
                  <a:solidFill>
                    <a:schemeClr val="tx1">
                      <a:lumMod val="50000"/>
                      <a:lumOff val="50000"/>
                    </a:schemeClr>
                  </a:solidFill>
                  <a:latin typeface="Roboto condensed"/>
                  <a:cs typeface="Roboto condensed"/>
                </a:rPr>
                <a:t>Content 03</a:t>
              </a:r>
            </a:p>
          </p:txBody>
        </p:sp>
        <p:sp>
          <p:nvSpPr>
            <p:cNvPr id="37" name="TextBox 33"/>
            <p:cNvSpPr txBox="1"/>
            <p:nvPr/>
          </p:nvSpPr>
          <p:spPr>
            <a:xfrm>
              <a:off x="5486666" y="1429862"/>
              <a:ext cx="2425434" cy="1178336"/>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幼圆" panose="02010509060101010101" pitchFamily="49" charset="-122"/>
                  <a:ea typeface="幼圆" panose="02010509060101010101" pitchFamily="49" charset="-122"/>
                </a:rPr>
                <a:t>电动车与人相关联时</a:t>
              </a:r>
              <a:r>
                <a:rPr lang="en-US" altLang="zh-CN" sz="1200" dirty="0">
                  <a:solidFill>
                    <a:schemeClr val="tx1">
                      <a:lumMod val="50000"/>
                      <a:lumOff val="50000"/>
                    </a:schemeClr>
                  </a:solidFill>
                  <a:latin typeface="幼圆" panose="02010509060101010101" pitchFamily="49" charset="-122"/>
                  <a:ea typeface="幼圆" panose="02010509060101010101" pitchFamily="49" charset="-122"/>
                </a:rPr>
                <a:t>(</a:t>
              </a:r>
              <a:r>
                <a:rPr lang="zh-CN" altLang="en-US" sz="1200" dirty="0">
                  <a:solidFill>
                    <a:schemeClr val="tx1">
                      <a:lumMod val="50000"/>
                      <a:lumOff val="50000"/>
                    </a:schemeClr>
                  </a:solidFill>
                  <a:latin typeface="幼圆" panose="02010509060101010101" pitchFamily="49" charset="-122"/>
                  <a:ea typeface="幼圆" panose="02010509060101010101" pitchFamily="49" charset="-122"/>
                </a:rPr>
                <a:t>人坐在电动车上、站在电动车旁边或部分遮挡</a:t>
              </a:r>
              <a:r>
                <a:rPr lang="en-US" altLang="zh-CN" sz="1200" dirty="0">
                  <a:solidFill>
                    <a:schemeClr val="tx1">
                      <a:lumMod val="50000"/>
                      <a:lumOff val="50000"/>
                    </a:schemeClr>
                  </a:solidFill>
                  <a:latin typeface="幼圆" panose="02010509060101010101" pitchFamily="49" charset="-122"/>
                  <a:ea typeface="幼圆" panose="02010509060101010101" pitchFamily="49" charset="-122"/>
                </a:rPr>
                <a:t>)</a:t>
              </a:r>
              <a:r>
                <a:rPr lang="zh-CN" altLang="en-US" sz="1200" dirty="0">
                  <a:solidFill>
                    <a:schemeClr val="tx1">
                      <a:lumMod val="50000"/>
                      <a:lumOff val="50000"/>
                    </a:schemeClr>
                  </a:solidFill>
                  <a:latin typeface="幼圆" panose="02010509060101010101" pitchFamily="49" charset="-122"/>
                  <a:ea typeface="幼圆" panose="02010509060101010101" pitchFamily="49" charset="-122"/>
                </a:rPr>
                <a:t>在检测结果上当人的位置变动或者有部分遮挡时对结果的准确性有影响</a:t>
              </a:r>
              <a:endParaRPr lang="en-US" sz="1200" dirty="0">
                <a:solidFill>
                  <a:schemeClr val="tx1">
                    <a:lumMod val="50000"/>
                    <a:lumOff val="50000"/>
                  </a:schemeClr>
                </a:solidFill>
                <a:latin typeface="幼圆" panose="02010509060101010101" pitchFamily="49" charset="-122"/>
                <a:ea typeface="幼圆" panose="02010509060101010101" pitchFamily="49" charset="-122"/>
              </a:endParaRPr>
            </a:p>
          </p:txBody>
        </p:sp>
      </p:grpSp>
    </p:spTree>
    <p:extLst>
      <p:ext uri="{BB962C8B-B14F-4D97-AF65-F5344CB8AC3E}">
        <p14:creationId xmlns:p14="http://schemas.microsoft.com/office/powerpoint/2010/main" val="194320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anim calcmode="lin" valueType="num">
                                      <p:cBhvr>
                                        <p:cTn id="8" dur="600" fill="hold"/>
                                        <p:tgtEl>
                                          <p:spTgt spid="7"/>
                                        </p:tgtEl>
                                        <p:attrNameLst>
                                          <p:attrName>ppt_x</p:attrName>
                                        </p:attrNameLst>
                                      </p:cBhvr>
                                      <p:tavLst>
                                        <p:tav tm="0">
                                          <p:val>
                                            <p:strVal val="#ppt_x"/>
                                          </p:val>
                                        </p:tav>
                                        <p:tav tm="100000">
                                          <p:val>
                                            <p:strVal val="#ppt_x"/>
                                          </p:val>
                                        </p:tav>
                                      </p:tavLst>
                                    </p:anim>
                                    <p:anim calcmode="lin" valueType="num">
                                      <p:cBhvr>
                                        <p:cTn id="9" dur="6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100"/>
                            </p:stCondLst>
                            <p:childTnLst>
                              <p:par>
                                <p:cTn id="15" presetID="42"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600"/>
                                        <p:tgtEl>
                                          <p:spTgt spid="29"/>
                                        </p:tgtEl>
                                      </p:cBhvr>
                                    </p:animEffect>
                                    <p:anim calcmode="lin" valueType="num">
                                      <p:cBhvr>
                                        <p:cTn id="18" dur="600" fill="hold"/>
                                        <p:tgtEl>
                                          <p:spTgt spid="29"/>
                                        </p:tgtEl>
                                        <p:attrNameLst>
                                          <p:attrName>ppt_x</p:attrName>
                                        </p:attrNameLst>
                                      </p:cBhvr>
                                      <p:tavLst>
                                        <p:tav tm="0">
                                          <p:val>
                                            <p:strVal val="#ppt_x"/>
                                          </p:val>
                                        </p:tav>
                                        <p:tav tm="100000">
                                          <p:val>
                                            <p:strVal val="#ppt_x"/>
                                          </p:val>
                                        </p:tav>
                                      </p:tavLst>
                                    </p:anim>
                                    <p:anim calcmode="lin" valueType="num">
                                      <p:cBhvr>
                                        <p:cTn id="19" dur="600" fill="hold"/>
                                        <p:tgtEl>
                                          <p:spTgt spid="29"/>
                                        </p:tgtEl>
                                        <p:attrNameLst>
                                          <p:attrName>ppt_y</p:attrName>
                                        </p:attrNameLst>
                                      </p:cBhvr>
                                      <p:tavLst>
                                        <p:tav tm="0">
                                          <p:val>
                                            <p:strVal val="#ppt_y+.1"/>
                                          </p:val>
                                        </p:tav>
                                        <p:tav tm="100000">
                                          <p:val>
                                            <p:strVal val="#ppt_y"/>
                                          </p:val>
                                        </p:tav>
                                      </p:tavLst>
                                    </p:anim>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200"/>
                            </p:stCondLst>
                            <p:childTnLst>
                              <p:par>
                                <p:cTn id="25" presetID="42" presetClass="entr" presetSubtype="0"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600"/>
                                        <p:tgtEl>
                                          <p:spTgt spid="32"/>
                                        </p:tgtEl>
                                      </p:cBhvr>
                                    </p:animEffect>
                                    <p:anim calcmode="lin" valueType="num">
                                      <p:cBhvr>
                                        <p:cTn id="28" dur="600" fill="hold"/>
                                        <p:tgtEl>
                                          <p:spTgt spid="32"/>
                                        </p:tgtEl>
                                        <p:attrNameLst>
                                          <p:attrName>ppt_x</p:attrName>
                                        </p:attrNameLst>
                                      </p:cBhvr>
                                      <p:tavLst>
                                        <p:tav tm="0">
                                          <p:val>
                                            <p:strVal val="#ppt_x"/>
                                          </p:val>
                                        </p:tav>
                                        <p:tav tm="100000">
                                          <p:val>
                                            <p:strVal val="#ppt_x"/>
                                          </p:val>
                                        </p:tav>
                                      </p:tavLst>
                                    </p:anim>
                                    <p:anim calcmode="lin" valueType="num">
                                      <p:cBhvr>
                                        <p:cTn id="29" dur="600" fill="hold"/>
                                        <p:tgtEl>
                                          <p:spTgt spid="32"/>
                                        </p:tgtEl>
                                        <p:attrNameLst>
                                          <p:attrName>ppt_y</p:attrName>
                                        </p:attrNameLst>
                                      </p:cBhvr>
                                      <p:tavLst>
                                        <p:tav tm="0">
                                          <p:val>
                                            <p:strVal val="#ppt_y+.1"/>
                                          </p:val>
                                        </p:tav>
                                        <p:tav tm="100000">
                                          <p:val>
                                            <p:strVal val="#ppt_y"/>
                                          </p:val>
                                        </p:tav>
                                      </p:tavLst>
                                    </p:anim>
                                  </p:childTnLst>
                                </p:cTn>
                              </p:par>
                            </p:childTnLst>
                          </p:cTn>
                        </p:par>
                        <p:par>
                          <p:cTn id="30" fill="hold">
                            <p:stCondLst>
                              <p:cond delay="2800"/>
                            </p:stCondLst>
                            <p:childTnLst>
                              <p:par>
                                <p:cTn id="31" presetID="22" presetClass="entr" presetSubtype="8"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par>
                          <p:cTn id="34" fill="hold">
                            <p:stCondLst>
                              <p:cond delay="3300"/>
                            </p:stCondLst>
                            <p:childTnLst>
                              <p:par>
                                <p:cTn id="35" presetID="42"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600"/>
                                        <p:tgtEl>
                                          <p:spTgt spid="35"/>
                                        </p:tgtEl>
                                      </p:cBhvr>
                                    </p:animEffect>
                                    <p:anim calcmode="lin" valueType="num">
                                      <p:cBhvr>
                                        <p:cTn id="38" dur="600" fill="hold"/>
                                        <p:tgtEl>
                                          <p:spTgt spid="35"/>
                                        </p:tgtEl>
                                        <p:attrNameLst>
                                          <p:attrName>ppt_x</p:attrName>
                                        </p:attrNameLst>
                                      </p:cBhvr>
                                      <p:tavLst>
                                        <p:tav tm="0">
                                          <p:val>
                                            <p:strVal val="#ppt_x"/>
                                          </p:val>
                                        </p:tav>
                                        <p:tav tm="100000">
                                          <p:val>
                                            <p:strVal val="#ppt_x"/>
                                          </p:val>
                                        </p:tav>
                                      </p:tavLst>
                                    </p:anim>
                                    <p:anim calcmode="lin" valueType="num">
                                      <p:cBhvr>
                                        <p:cTn id="39" dur="6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分类的标签</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PART ONE</a:t>
            </a:r>
            <a:endParaRPr lang="zh-CN" altLang="en-US" sz="1600" dirty="0"/>
          </a:p>
        </p:txBody>
      </p:sp>
      <p:cxnSp>
        <p:nvCxnSpPr>
          <p:cNvPr id="11" name="Straight Connector 7"/>
          <p:cNvCxnSpPr/>
          <p:nvPr/>
        </p:nvCxnSpPr>
        <p:spPr>
          <a:xfrm flipH="1" flipV="1">
            <a:off x="5231537" y="2015663"/>
            <a:ext cx="444500" cy="222250"/>
          </a:xfrm>
          <a:prstGeom prst="line">
            <a:avLst/>
          </a:prstGeom>
          <a:ln w="38100" cap="rnd" cmpd="sng">
            <a:solidFill>
              <a:schemeClr val="bg1">
                <a:lumMod val="85000"/>
              </a:schemeClr>
            </a:solidFill>
            <a:prstDash val="solid"/>
            <a:headEnd type="none" w="sm" len="sm"/>
            <a:tailEnd type="arrow" w="sm" len="sm"/>
          </a:ln>
        </p:spPr>
        <p:style>
          <a:lnRef idx="1">
            <a:schemeClr val="dk1"/>
          </a:lnRef>
          <a:fillRef idx="0">
            <a:schemeClr val="dk1"/>
          </a:fillRef>
          <a:effectRef idx="0">
            <a:schemeClr val="dk1"/>
          </a:effectRef>
          <a:fontRef idx="minor">
            <a:schemeClr val="tx1"/>
          </a:fontRef>
        </p:style>
      </p:cxnSp>
      <p:cxnSp>
        <p:nvCxnSpPr>
          <p:cNvPr id="13" name="Straight Connector 9"/>
          <p:cNvCxnSpPr/>
          <p:nvPr/>
        </p:nvCxnSpPr>
        <p:spPr>
          <a:xfrm flipH="1">
            <a:off x="5231537" y="2992278"/>
            <a:ext cx="444500" cy="222250"/>
          </a:xfrm>
          <a:prstGeom prst="line">
            <a:avLst/>
          </a:prstGeom>
          <a:ln w="38100" cap="rnd" cmpd="sng">
            <a:solidFill>
              <a:schemeClr val="bg1">
                <a:lumMod val="85000"/>
              </a:schemeClr>
            </a:solidFill>
            <a:prstDash val="solid"/>
            <a:headEnd type="none" w="sm" len="sm"/>
            <a:tailEnd type="arrow" w="sm" len="sm"/>
          </a:ln>
        </p:spPr>
        <p:style>
          <a:lnRef idx="1">
            <a:schemeClr val="dk1"/>
          </a:lnRef>
          <a:fillRef idx="0">
            <a:schemeClr val="dk1"/>
          </a:fillRef>
          <a:effectRef idx="0">
            <a:schemeClr val="dk1"/>
          </a:effectRef>
          <a:fontRef idx="minor">
            <a:schemeClr val="tx1"/>
          </a:fontRef>
        </p:style>
      </p:cxnSp>
      <p:cxnSp>
        <p:nvCxnSpPr>
          <p:cNvPr id="14" name="Straight Connector 10"/>
          <p:cNvCxnSpPr/>
          <p:nvPr/>
        </p:nvCxnSpPr>
        <p:spPr>
          <a:xfrm flipV="1">
            <a:off x="6984137" y="2015663"/>
            <a:ext cx="444500" cy="222250"/>
          </a:xfrm>
          <a:prstGeom prst="line">
            <a:avLst/>
          </a:prstGeom>
          <a:ln w="38100" cap="rnd" cmpd="sng">
            <a:solidFill>
              <a:schemeClr val="bg1">
                <a:lumMod val="85000"/>
              </a:schemeClr>
            </a:solidFill>
            <a:prstDash val="solid"/>
            <a:headEnd type="none" w="sm" len="sm"/>
            <a:tailEnd type="arrow" w="sm" len="sm"/>
          </a:ln>
        </p:spPr>
        <p:style>
          <a:lnRef idx="1">
            <a:schemeClr val="dk1"/>
          </a:lnRef>
          <a:fillRef idx="0">
            <a:schemeClr val="dk1"/>
          </a:fillRef>
          <a:effectRef idx="0">
            <a:schemeClr val="dk1"/>
          </a:effectRef>
          <a:fontRef idx="minor">
            <a:schemeClr val="tx1"/>
          </a:fontRef>
        </p:style>
      </p:cxnSp>
      <p:cxnSp>
        <p:nvCxnSpPr>
          <p:cNvPr id="16" name="Straight Connector 12"/>
          <p:cNvCxnSpPr/>
          <p:nvPr/>
        </p:nvCxnSpPr>
        <p:spPr>
          <a:xfrm>
            <a:off x="6984137" y="2992278"/>
            <a:ext cx="444500" cy="222250"/>
          </a:xfrm>
          <a:prstGeom prst="line">
            <a:avLst/>
          </a:prstGeom>
          <a:ln w="38100" cap="rnd" cmpd="sng">
            <a:solidFill>
              <a:schemeClr val="bg1">
                <a:lumMod val="85000"/>
              </a:schemeClr>
            </a:solidFill>
            <a:prstDash val="solid"/>
            <a:headEnd type="none" w="sm" len="sm"/>
            <a:tailEnd type="arrow" w="sm" len="sm"/>
          </a:ln>
        </p:spPr>
        <p:style>
          <a:lnRef idx="1">
            <a:schemeClr val="dk1"/>
          </a:lnRef>
          <a:fillRef idx="0">
            <a:schemeClr val="dk1"/>
          </a:fillRef>
          <a:effectRef idx="0">
            <a:schemeClr val="dk1"/>
          </a:effectRef>
          <a:fontRef idx="minor">
            <a:schemeClr val="tx1"/>
          </a:fontRef>
        </p:style>
      </p:cxnSp>
      <p:cxnSp>
        <p:nvCxnSpPr>
          <p:cNvPr id="17" name="Straight Connector 13"/>
          <p:cNvCxnSpPr/>
          <p:nvPr/>
        </p:nvCxnSpPr>
        <p:spPr>
          <a:xfrm>
            <a:off x="6326912" y="3325653"/>
            <a:ext cx="0" cy="271160"/>
          </a:xfrm>
          <a:prstGeom prst="line">
            <a:avLst/>
          </a:prstGeom>
          <a:ln w="38100" cap="rnd" cmpd="sng">
            <a:solidFill>
              <a:schemeClr val="bg1">
                <a:lumMod val="85000"/>
              </a:schemeClr>
            </a:solidFill>
            <a:prstDash val="solid"/>
            <a:headEnd type="none" w="sm" len="sm"/>
            <a:tailEnd type="arrow" w="sm" len="sm"/>
          </a:ln>
        </p:spPr>
        <p:style>
          <a:lnRef idx="1">
            <a:schemeClr val="dk1"/>
          </a:lnRef>
          <a:fillRef idx="0">
            <a:schemeClr val="dk1"/>
          </a:fillRef>
          <a:effectRef idx="0">
            <a:schemeClr val="dk1"/>
          </a:effectRef>
          <a:fontRef idx="minor">
            <a:schemeClr val="tx1"/>
          </a:fontRef>
        </p:style>
      </p:cxnSp>
      <p:cxnSp>
        <p:nvCxnSpPr>
          <p:cNvPr id="18" name="Straight Connector 14"/>
          <p:cNvCxnSpPr/>
          <p:nvPr/>
        </p:nvCxnSpPr>
        <p:spPr>
          <a:xfrm flipV="1">
            <a:off x="6326912" y="1630203"/>
            <a:ext cx="0" cy="271160"/>
          </a:xfrm>
          <a:prstGeom prst="line">
            <a:avLst/>
          </a:prstGeom>
          <a:ln w="38100" cap="rnd" cmpd="sng">
            <a:solidFill>
              <a:schemeClr val="bg1">
                <a:lumMod val="85000"/>
              </a:schemeClr>
            </a:solidFill>
            <a:prstDash val="solid"/>
            <a:headEnd type="none" w="sm" len="sm"/>
            <a:tailEnd type="arrow" w="sm" len="sm"/>
          </a:ln>
        </p:spPr>
        <p:style>
          <a:lnRef idx="1">
            <a:schemeClr val="dk1"/>
          </a:lnRef>
          <a:fillRef idx="0">
            <a:schemeClr val="dk1"/>
          </a:fillRef>
          <a:effectRef idx="0">
            <a:schemeClr val="dk1"/>
          </a:effectRef>
          <a:fontRef idx="minor">
            <a:schemeClr val="tx1"/>
          </a:fontRef>
        </p:style>
      </p:cxnSp>
      <p:sp>
        <p:nvSpPr>
          <p:cNvPr id="20" name="Rounded Rectangle 16"/>
          <p:cNvSpPr/>
          <p:nvPr/>
        </p:nvSpPr>
        <p:spPr>
          <a:xfrm>
            <a:off x="5682387" y="1972158"/>
            <a:ext cx="1276350" cy="1276350"/>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TextBox 18"/>
          <p:cNvSpPr txBox="1"/>
          <p:nvPr/>
        </p:nvSpPr>
        <p:spPr>
          <a:xfrm>
            <a:off x="5798842" y="2447611"/>
            <a:ext cx="1056139" cy="338554"/>
          </a:xfrm>
          <a:prstGeom prst="rect">
            <a:avLst/>
          </a:prstGeom>
          <a:noFill/>
        </p:spPr>
        <p:txBody>
          <a:bodyPr wrap="square" rtlCol="0">
            <a:spAutoFit/>
          </a:bodyPr>
          <a:lstStyle/>
          <a:p>
            <a:pPr lvl="0" algn="ctr"/>
            <a:r>
              <a:rPr lang="zh-CN" altLang="en-US" sz="1600" b="1" dirty="0">
                <a:solidFill>
                  <a:srgbClr val="FFFFFF"/>
                </a:solidFill>
                <a:latin typeface="Roboto Condensed Regular"/>
              </a:rPr>
              <a:t>标签种类</a:t>
            </a:r>
            <a:endParaRPr lang="ko-KR" altLang="en-US" sz="1600" b="1" dirty="0">
              <a:solidFill>
                <a:srgbClr val="FFFFFF"/>
              </a:solidFill>
              <a:latin typeface="Roboto Condensed Regular"/>
            </a:endParaRPr>
          </a:p>
        </p:txBody>
      </p:sp>
      <p:sp>
        <p:nvSpPr>
          <p:cNvPr id="25" name="Freeform 28"/>
          <p:cNvSpPr>
            <a:spLocks noEditPoints="1"/>
          </p:cNvSpPr>
          <p:nvPr/>
        </p:nvSpPr>
        <p:spPr bwMode="auto">
          <a:xfrm>
            <a:off x="3523094" y="2362717"/>
            <a:ext cx="415389" cy="402508"/>
          </a:xfrm>
          <a:custGeom>
            <a:avLst/>
            <a:gdLst/>
            <a:ahLst/>
            <a:cxnLst>
              <a:cxn ang="0">
                <a:pos x="38" y="112"/>
              </a:cxn>
              <a:cxn ang="0">
                <a:pos x="59" y="81"/>
              </a:cxn>
              <a:cxn ang="0">
                <a:pos x="56" y="90"/>
              </a:cxn>
              <a:cxn ang="0">
                <a:pos x="47" y="107"/>
              </a:cxn>
              <a:cxn ang="0">
                <a:pos x="37" y="129"/>
              </a:cxn>
              <a:cxn ang="0">
                <a:pos x="37" y="129"/>
              </a:cxn>
              <a:cxn ang="0">
                <a:pos x="48" y="183"/>
              </a:cxn>
              <a:cxn ang="0">
                <a:pos x="49" y="163"/>
              </a:cxn>
              <a:cxn ang="0">
                <a:pos x="33" y="144"/>
              </a:cxn>
              <a:cxn ang="0">
                <a:pos x="27" y="177"/>
              </a:cxn>
              <a:cxn ang="0">
                <a:pos x="0" y="215"/>
              </a:cxn>
              <a:cxn ang="0">
                <a:pos x="72" y="216"/>
              </a:cxn>
              <a:cxn ang="0">
                <a:pos x="32" y="136"/>
              </a:cxn>
              <a:cxn ang="0">
                <a:pos x="203" y="90"/>
              </a:cxn>
              <a:cxn ang="0">
                <a:pos x="217" y="128"/>
              </a:cxn>
              <a:cxn ang="0">
                <a:pos x="208" y="115"/>
              </a:cxn>
              <a:cxn ang="0">
                <a:pos x="208" y="115"/>
              </a:cxn>
              <a:cxn ang="0">
                <a:pos x="68" y="78"/>
              </a:cxn>
              <a:cxn ang="0">
                <a:pos x="222" y="136"/>
              </a:cxn>
              <a:cxn ang="0">
                <a:pos x="195" y="81"/>
              </a:cxn>
              <a:cxn ang="0">
                <a:pos x="68" y="219"/>
              </a:cxn>
              <a:cxn ang="0">
                <a:pos x="68" y="219"/>
              </a:cxn>
              <a:cxn ang="0">
                <a:pos x="210" y="100"/>
              </a:cxn>
              <a:cxn ang="0">
                <a:pos x="240" y="189"/>
              </a:cxn>
              <a:cxn ang="0">
                <a:pos x="233" y="165"/>
              </a:cxn>
              <a:cxn ang="0">
                <a:pos x="214" y="143"/>
              </a:cxn>
              <a:cxn ang="0">
                <a:pos x="207" y="171"/>
              </a:cxn>
              <a:cxn ang="0">
                <a:pos x="185" y="196"/>
              </a:cxn>
              <a:cxn ang="0">
                <a:pos x="254" y="216"/>
              </a:cxn>
              <a:cxn ang="0">
                <a:pos x="162" y="238"/>
              </a:cxn>
              <a:cxn ang="0">
                <a:pos x="147" y="239"/>
              </a:cxn>
              <a:cxn ang="0">
                <a:pos x="171" y="72"/>
              </a:cxn>
              <a:cxn ang="0">
                <a:pos x="171" y="72"/>
              </a:cxn>
              <a:cxn ang="0">
                <a:pos x="177" y="226"/>
              </a:cxn>
              <a:cxn ang="0">
                <a:pos x="183" y="226"/>
              </a:cxn>
              <a:cxn ang="0">
                <a:pos x="139" y="236"/>
              </a:cxn>
              <a:cxn ang="0">
                <a:pos x="143" y="239"/>
              </a:cxn>
              <a:cxn ang="0">
                <a:pos x="180" y="73"/>
              </a:cxn>
              <a:cxn ang="0">
                <a:pos x="84" y="67"/>
              </a:cxn>
              <a:cxn ang="0">
                <a:pos x="123" y="241"/>
              </a:cxn>
              <a:cxn ang="0">
                <a:pos x="91" y="72"/>
              </a:cxn>
              <a:cxn ang="0">
                <a:pos x="163" y="74"/>
              </a:cxn>
              <a:cxn ang="0">
                <a:pos x="162" y="60"/>
              </a:cxn>
              <a:cxn ang="0">
                <a:pos x="136" y="35"/>
              </a:cxn>
              <a:cxn ang="0">
                <a:pos x="130" y="1"/>
              </a:cxn>
              <a:cxn ang="0">
                <a:pos x="114" y="20"/>
              </a:cxn>
              <a:cxn ang="0">
                <a:pos x="115" y="41"/>
              </a:cxn>
              <a:cxn ang="0">
                <a:pos x="88" y="65"/>
              </a:cxn>
              <a:cxn ang="0">
                <a:pos x="81" y="232"/>
              </a:cxn>
              <a:cxn ang="0">
                <a:pos x="90" y="237"/>
              </a:cxn>
              <a:cxn ang="0">
                <a:pos x="111" y="239"/>
              </a:cxn>
              <a:cxn ang="0">
                <a:pos x="104" y="234"/>
              </a:cxn>
              <a:cxn ang="0">
                <a:pos x="104" y="234"/>
              </a:cxn>
            </a:cxnLst>
            <a:rect l="0" t="0" r="r" b="b"/>
            <a:pathLst>
              <a:path w="254" h="245">
                <a:moveTo>
                  <a:pt x="40" y="117"/>
                </a:moveTo>
                <a:cubicBezTo>
                  <a:pt x="41" y="118"/>
                  <a:pt x="42" y="118"/>
                  <a:pt x="42" y="118"/>
                </a:cubicBezTo>
                <a:cubicBezTo>
                  <a:pt x="44" y="118"/>
                  <a:pt x="45" y="117"/>
                  <a:pt x="46" y="115"/>
                </a:cubicBezTo>
                <a:cubicBezTo>
                  <a:pt x="47" y="113"/>
                  <a:pt x="46" y="111"/>
                  <a:pt x="44" y="110"/>
                </a:cubicBezTo>
                <a:cubicBezTo>
                  <a:pt x="41" y="109"/>
                  <a:pt x="39" y="110"/>
                  <a:pt x="38" y="112"/>
                </a:cubicBezTo>
                <a:cubicBezTo>
                  <a:pt x="37" y="114"/>
                  <a:pt x="38" y="117"/>
                  <a:pt x="40" y="117"/>
                </a:cubicBezTo>
                <a:close/>
                <a:moveTo>
                  <a:pt x="62" y="88"/>
                </a:moveTo>
                <a:cubicBezTo>
                  <a:pt x="63" y="88"/>
                  <a:pt x="64" y="87"/>
                  <a:pt x="65" y="87"/>
                </a:cubicBezTo>
                <a:cubicBezTo>
                  <a:pt x="66" y="85"/>
                  <a:pt x="66" y="83"/>
                  <a:pt x="65" y="81"/>
                </a:cubicBezTo>
                <a:cubicBezTo>
                  <a:pt x="63" y="79"/>
                  <a:pt x="61" y="79"/>
                  <a:pt x="59" y="81"/>
                </a:cubicBezTo>
                <a:cubicBezTo>
                  <a:pt x="58" y="83"/>
                  <a:pt x="58" y="85"/>
                  <a:pt x="59" y="87"/>
                </a:cubicBezTo>
                <a:cubicBezTo>
                  <a:pt x="60" y="87"/>
                  <a:pt x="61" y="88"/>
                  <a:pt x="62" y="88"/>
                </a:cubicBezTo>
                <a:close/>
                <a:moveTo>
                  <a:pt x="54" y="97"/>
                </a:moveTo>
                <a:cubicBezTo>
                  <a:pt x="55" y="97"/>
                  <a:pt x="56" y="96"/>
                  <a:pt x="57" y="95"/>
                </a:cubicBezTo>
                <a:cubicBezTo>
                  <a:pt x="59" y="94"/>
                  <a:pt x="58" y="91"/>
                  <a:pt x="56" y="90"/>
                </a:cubicBezTo>
                <a:cubicBezTo>
                  <a:pt x="55" y="88"/>
                  <a:pt x="52" y="89"/>
                  <a:pt x="51" y="91"/>
                </a:cubicBezTo>
                <a:cubicBezTo>
                  <a:pt x="49" y="92"/>
                  <a:pt x="50" y="95"/>
                  <a:pt x="52" y="96"/>
                </a:cubicBezTo>
                <a:cubicBezTo>
                  <a:pt x="52" y="97"/>
                  <a:pt x="53" y="97"/>
                  <a:pt x="54" y="97"/>
                </a:cubicBezTo>
                <a:close/>
                <a:moveTo>
                  <a:pt x="45" y="106"/>
                </a:moveTo>
                <a:cubicBezTo>
                  <a:pt x="46" y="107"/>
                  <a:pt x="47" y="107"/>
                  <a:pt x="47" y="107"/>
                </a:cubicBezTo>
                <a:cubicBezTo>
                  <a:pt x="49" y="107"/>
                  <a:pt x="50" y="106"/>
                  <a:pt x="51" y="105"/>
                </a:cubicBezTo>
                <a:cubicBezTo>
                  <a:pt x="52" y="103"/>
                  <a:pt x="51" y="101"/>
                  <a:pt x="49" y="99"/>
                </a:cubicBezTo>
                <a:cubicBezTo>
                  <a:pt x="47" y="98"/>
                  <a:pt x="45" y="99"/>
                  <a:pt x="44" y="101"/>
                </a:cubicBezTo>
                <a:cubicBezTo>
                  <a:pt x="43" y="103"/>
                  <a:pt x="43" y="105"/>
                  <a:pt x="45" y="106"/>
                </a:cubicBezTo>
                <a:close/>
                <a:moveTo>
                  <a:pt x="37" y="129"/>
                </a:moveTo>
                <a:cubicBezTo>
                  <a:pt x="38" y="129"/>
                  <a:pt x="38" y="129"/>
                  <a:pt x="38" y="129"/>
                </a:cubicBezTo>
                <a:cubicBezTo>
                  <a:pt x="40" y="129"/>
                  <a:pt x="42" y="128"/>
                  <a:pt x="42" y="126"/>
                </a:cubicBezTo>
                <a:cubicBezTo>
                  <a:pt x="43" y="124"/>
                  <a:pt x="41" y="122"/>
                  <a:pt x="39" y="121"/>
                </a:cubicBezTo>
                <a:cubicBezTo>
                  <a:pt x="37" y="121"/>
                  <a:pt x="35" y="122"/>
                  <a:pt x="34" y="124"/>
                </a:cubicBezTo>
                <a:cubicBezTo>
                  <a:pt x="34" y="126"/>
                  <a:pt x="35" y="128"/>
                  <a:pt x="37" y="129"/>
                </a:cubicBezTo>
                <a:close/>
                <a:moveTo>
                  <a:pt x="72" y="216"/>
                </a:moveTo>
                <a:cubicBezTo>
                  <a:pt x="72" y="216"/>
                  <a:pt x="72" y="215"/>
                  <a:pt x="72" y="215"/>
                </a:cubicBezTo>
                <a:cubicBezTo>
                  <a:pt x="72" y="208"/>
                  <a:pt x="71" y="200"/>
                  <a:pt x="70" y="196"/>
                </a:cubicBezTo>
                <a:cubicBezTo>
                  <a:pt x="67" y="189"/>
                  <a:pt x="59" y="189"/>
                  <a:pt x="57" y="189"/>
                </a:cubicBezTo>
                <a:cubicBezTo>
                  <a:pt x="52" y="187"/>
                  <a:pt x="50" y="186"/>
                  <a:pt x="48" y="183"/>
                </a:cubicBezTo>
                <a:cubicBezTo>
                  <a:pt x="47" y="181"/>
                  <a:pt x="45" y="181"/>
                  <a:pt x="45" y="181"/>
                </a:cubicBezTo>
                <a:cubicBezTo>
                  <a:pt x="45" y="180"/>
                  <a:pt x="45" y="179"/>
                  <a:pt x="44" y="177"/>
                </a:cubicBezTo>
                <a:cubicBezTo>
                  <a:pt x="47" y="174"/>
                  <a:pt x="47" y="171"/>
                  <a:pt x="47" y="171"/>
                </a:cubicBezTo>
                <a:cubicBezTo>
                  <a:pt x="50" y="170"/>
                  <a:pt x="50" y="166"/>
                  <a:pt x="50" y="165"/>
                </a:cubicBezTo>
                <a:cubicBezTo>
                  <a:pt x="50" y="163"/>
                  <a:pt x="49" y="163"/>
                  <a:pt x="49" y="163"/>
                </a:cubicBezTo>
                <a:cubicBezTo>
                  <a:pt x="49" y="163"/>
                  <a:pt x="51" y="155"/>
                  <a:pt x="47" y="150"/>
                </a:cubicBezTo>
                <a:cubicBezTo>
                  <a:pt x="44" y="145"/>
                  <a:pt x="39" y="144"/>
                  <a:pt x="39" y="144"/>
                </a:cubicBezTo>
                <a:cubicBezTo>
                  <a:pt x="36" y="144"/>
                  <a:pt x="36" y="144"/>
                  <a:pt x="36" y="144"/>
                </a:cubicBezTo>
                <a:cubicBezTo>
                  <a:pt x="36" y="144"/>
                  <a:pt x="33" y="143"/>
                  <a:pt x="32" y="143"/>
                </a:cubicBezTo>
                <a:cubicBezTo>
                  <a:pt x="32" y="143"/>
                  <a:pt x="32" y="144"/>
                  <a:pt x="33" y="144"/>
                </a:cubicBezTo>
                <a:cubicBezTo>
                  <a:pt x="33" y="144"/>
                  <a:pt x="28" y="145"/>
                  <a:pt x="24" y="150"/>
                </a:cubicBezTo>
                <a:cubicBezTo>
                  <a:pt x="21" y="155"/>
                  <a:pt x="23" y="163"/>
                  <a:pt x="23" y="163"/>
                </a:cubicBezTo>
                <a:cubicBezTo>
                  <a:pt x="23" y="163"/>
                  <a:pt x="22" y="163"/>
                  <a:pt x="22" y="165"/>
                </a:cubicBezTo>
                <a:cubicBezTo>
                  <a:pt x="21" y="166"/>
                  <a:pt x="22" y="170"/>
                  <a:pt x="24" y="171"/>
                </a:cubicBezTo>
                <a:cubicBezTo>
                  <a:pt x="24" y="171"/>
                  <a:pt x="25" y="174"/>
                  <a:pt x="27" y="177"/>
                </a:cubicBezTo>
                <a:cubicBezTo>
                  <a:pt x="27" y="179"/>
                  <a:pt x="27" y="180"/>
                  <a:pt x="26" y="181"/>
                </a:cubicBezTo>
                <a:cubicBezTo>
                  <a:pt x="26" y="181"/>
                  <a:pt x="25" y="181"/>
                  <a:pt x="23" y="183"/>
                </a:cubicBezTo>
                <a:cubicBezTo>
                  <a:pt x="22" y="186"/>
                  <a:pt x="20" y="187"/>
                  <a:pt x="14" y="189"/>
                </a:cubicBezTo>
                <a:cubicBezTo>
                  <a:pt x="12" y="189"/>
                  <a:pt x="5" y="189"/>
                  <a:pt x="2" y="196"/>
                </a:cubicBezTo>
                <a:cubicBezTo>
                  <a:pt x="1" y="200"/>
                  <a:pt x="0" y="208"/>
                  <a:pt x="0" y="215"/>
                </a:cubicBezTo>
                <a:cubicBezTo>
                  <a:pt x="0" y="215"/>
                  <a:pt x="0" y="216"/>
                  <a:pt x="0" y="216"/>
                </a:cubicBezTo>
                <a:cubicBezTo>
                  <a:pt x="0" y="216"/>
                  <a:pt x="0" y="216"/>
                  <a:pt x="0" y="216"/>
                </a:cubicBezTo>
                <a:cubicBezTo>
                  <a:pt x="7" y="221"/>
                  <a:pt x="18" y="226"/>
                  <a:pt x="36" y="226"/>
                </a:cubicBezTo>
                <a:cubicBezTo>
                  <a:pt x="54" y="226"/>
                  <a:pt x="65" y="221"/>
                  <a:pt x="72" y="216"/>
                </a:cubicBezTo>
                <a:cubicBezTo>
                  <a:pt x="72" y="216"/>
                  <a:pt x="72" y="216"/>
                  <a:pt x="72" y="216"/>
                </a:cubicBezTo>
                <a:close/>
                <a:moveTo>
                  <a:pt x="35" y="141"/>
                </a:moveTo>
                <a:cubicBezTo>
                  <a:pt x="36" y="141"/>
                  <a:pt x="36" y="141"/>
                  <a:pt x="36" y="141"/>
                </a:cubicBezTo>
                <a:cubicBezTo>
                  <a:pt x="38" y="141"/>
                  <a:pt x="40" y="139"/>
                  <a:pt x="40" y="137"/>
                </a:cubicBezTo>
                <a:cubicBezTo>
                  <a:pt x="40" y="135"/>
                  <a:pt x="39" y="133"/>
                  <a:pt x="36" y="133"/>
                </a:cubicBezTo>
                <a:cubicBezTo>
                  <a:pt x="34" y="133"/>
                  <a:pt x="32" y="134"/>
                  <a:pt x="32" y="136"/>
                </a:cubicBezTo>
                <a:cubicBezTo>
                  <a:pt x="32" y="139"/>
                  <a:pt x="33" y="141"/>
                  <a:pt x="35" y="141"/>
                </a:cubicBezTo>
                <a:close/>
                <a:moveTo>
                  <a:pt x="197" y="95"/>
                </a:moveTo>
                <a:cubicBezTo>
                  <a:pt x="197" y="96"/>
                  <a:pt x="199" y="97"/>
                  <a:pt x="200" y="97"/>
                </a:cubicBezTo>
                <a:cubicBezTo>
                  <a:pt x="201" y="97"/>
                  <a:pt x="202" y="96"/>
                  <a:pt x="202" y="96"/>
                </a:cubicBezTo>
                <a:cubicBezTo>
                  <a:pt x="204" y="94"/>
                  <a:pt x="204" y="92"/>
                  <a:pt x="203" y="90"/>
                </a:cubicBezTo>
                <a:cubicBezTo>
                  <a:pt x="202" y="88"/>
                  <a:pt x="199" y="88"/>
                  <a:pt x="197" y="89"/>
                </a:cubicBezTo>
                <a:cubicBezTo>
                  <a:pt x="196" y="91"/>
                  <a:pt x="195" y="93"/>
                  <a:pt x="197" y="95"/>
                </a:cubicBezTo>
                <a:close/>
                <a:moveTo>
                  <a:pt x="212" y="126"/>
                </a:moveTo>
                <a:cubicBezTo>
                  <a:pt x="212" y="127"/>
                  <a:pt x="214" y="129"/>
                  <a:pt x="216" y="129"/>
                </a:cubicBezTo>
                <a:cubicBezTo>
                  <a:pt x="216" y="129"/>
                  <a:pt x="217" y="129"/>
                  <a:pt x="217" y="128"/>
                </a:cubicBezTo>
                <a:cubicBezTo>
                  <a:pt x="219" y="128"/>
                  <a:pt x="220" y="126"/>
                  <a:pt x="220" y="124"/>
                </a:cubicBezTo>
                <a:cubicBezTo>
                  <a:pt x="220" y="124"/>
                  <a:pt x="220" y="124"/>
                  <a:pt x="220" y="124"/>
                </a:cubicBezTo>
                <a:cubicBezTo>
                  <a:pt x="219" y="121"/>
                  <a:pt x="217" y="120"/>
                  <a:pt x="215" y="121"/>
                </a:cubicBezTo>
                <a:cubicBezTo>
                  <a:pt x="213" y="121"/>
                  <a:pt x="211" y="124"/>
                  <a:pt x="212" y="126"/>
                </a:cubicBezTo>
                <a:close/>
                <a:moveTo>
                  <a:pt x="208" y="115"/>
                </a:moveTo>
                <a:cubicBezTo>
                  <a:pt x="209" y="116"/>
                  <a:pt x="210" y="117"/>
                  <a:pt x="212" y="117"/>
                </a:cubicBezTo>
                <a:cubicBezTo>
                  <a:pt x="212" y="117"/>
                  <a:pt x="213" y="117"/>
                  <a:pt x="213" y="117"/>
                </a:cubicBezTo>
                <a:cubicBezTo>
                  <a:pt x="216" y="116"/>
                  <a:pt x="216" y="114"/>
                  <a:pt x="216" y="112"/>
                </a:cubicBezTo>
                <a:cubicBezTo>
                  <a:pt x="215" y="110"/>
                  <a:pt x="212" y="109"/>
                  <a:pt x="210" y="110"/>
                </a:cubicBezTo>
                <a:cubicBezTo>
                  <a:pt x="208" y="110"/>
                  <a:pt x="207" y="113"/>
                  <a:pt x="208" y="115"/>
                </a:cubicBezTo>
                <a:close/>
                <a:moveTo>
                  <a:pt x="71" y="80"/>
                </a:moveTo>
                <a:cubicBezTo>
                  <a:pt x="72" y="80"/>
                  <a:pt x="73" y="80"/>
                  <a:pt x="73" y="79"/>
                </a:cubicBezTo>
                <a:cubicBezTo>
                  <a:pt x="75" y="78"/>
                  <a:pt x="75" y="75"/>
                  <a:pt x="74" y="73"/>
                </a:cubicBezTo>
                <a:cubicBezTo>
                  <a:pt x="73" y="72"/>
                  <a:pt x="70" y="71"/>
                  <a:pt x="68" y="73"/>
                </a:cubicBezTo>
                <a:cubicBezTo>
                  <a:pt x="67" y="74"/>
                  <a:pt x="66" y="77"/>
                  <a:pt x="68" y="78"/>
                </a:cubicBezTo>
                <a:cubicBezTo>
                  <a:pt x="69" y="79"/>
                  <a:pt x="70" y="80"/>
                  <a:pt x="71" y="80"/>
                </a:cubicBezTo>
                <a:close/>
                <a:moveTo>
                  <a:pt x="214" y="137"/>
                </a:moveTo>
                <a:cubicBezTo>
                  <a:pt x="215" y="139"/>
                  <a:pt x="216" y="140"/>
                  <a:pt x="218" y="140"/>
                </a:cubicBezTo>
                <a:cubicBezTo>
                  <a:pt x="218" y="140"/>
                  <a:pt x="219" y="140"/>
                  <a:pt x="219" y="140"/>
                </a:cubicBezTo>
                <a:cubicBezTo>
                  <a:pt x="221" y="140"/>
                  <a:pt x="222" y="138"/>
                  <a:pt x="222" y="136"/>
                </a:cubicBezTo>
                <a:cubicBezTo>
                  <a:pt x="222" y="134"/>
                  <a:pt x="220" y="132"/>
                  <a:pt x="218" y="132"/>
                </a:cubicBezTo>
                <a:cubicBezTo>
                  <a:pt x="215" y="133"/>
                  <a:pt x="214" y="135"/>
                  <a:pt x="214" y="137"/>
                </a:cubicBezTo>
                <a:close/>
                <a:moveTo>
                  <a:pt x="192" y="87"/>
                </a:moveTo>
                <a:cubicBezTo>
                  <a:pt x="193" y="87"/>
                  <a:pt x="194" y="87"/>
                  <a:pt x="195" y="86"/>
                </a:cubicBezTo>
                <a:cubicBezTo>
                  <a:pt x="196" y="85"/>
                  <a:pt x="196" y="82"/>
                  <a:pt x="195" y="81"/>
                </a:cubicBezTo>
                <a:cubicBezTo>
                  <a:pt x="195" y="81"/>
                  <a:pt x="195" y="81"/>
                  <a:pt x="195" y="81"/>
                </a:cubicBezTo>
                <a:cubicBezTo>
                  <a:pt x="193" y="79"/>
                  <a:pt x="191" y="79"/>
                  <a:pt x="189" y="81"/>
                </a:cubicBezTo>
                <a:cubicBezTo>
                  <a:pt x="187" y="82"/>
                  <a:pt x="188" y="85"/>
                  <a:pt x="189" y="86"/>
                </a:cubicBezTo>
                <a:cubicBezTo>
                  <a:pt x="190" y="87"/>
                  <a:pt x="191" y="87"/>
                  <a:pt x="192" y="87"/>
                </a:cubicBezTo>
                <a:close/>
                <a:moveTo>
                  <a:pt x="68" y="219"/>
                </a:moveTo>
                <a:cubicBezTo>
                  <a:pt x="67" y="221"/>
                  <a:pt x="67" y="224"/>
                  <a:pt x="69" y="225"/>
                </a:cubicBezTo>
                <a:cubicBezTo>
                  <a:pt x="69" y="226"/>
                  <a:pt x="70" y="226"/>
                  <a:pt x="71" y="226"/>
                </a:cubicBezTo>
                <a:cubicBezTo>
                  <a:pt x="72" y="226"/>
                  <a:pt x="74" y="225"/>
                  <a:pt x="74" y="224"/>
                </a:cubicBezTo>
                <a:cubicBezTo>
                  <a:pt x="76" y="222"/>
                  <a:pt x="75" y="220"/>
                  <a:pt x="74" y="219"/>
                </a:cubicBezTo>
                <a:cubicBezTo>
                  <a:pt x="72" y="217"/>
                  <a:pt x="69" y="218"/>
                  <a:pt x="68" y="219"/>
                </a:cubicBezTo>
                <a:close/>
                <a:moveTo>
                  <a:pt x="203" y="104"/>
                </a:moveTo>
                <a:cubicBezTo>
                  <a:pt x="204" y="106"/>
                  <a:pt x="205" y="106"/>
                  <a:pt x="207" y="106"/>
                </a:cubicBezTo>
                <a:cubicBezTo>
                  <a:pt x="207" y="106"/>
                  <a:pt x="208" y="106"/>
                  <a:pt x="209" y="106"/>
                </a:cubicBezTo>
                <a:cubicBezTo>
                  <a:pt x="210" y="105"/>
                  <a:pt x="211" y="102"/>
                  <a:pt x="210" y="100"/>
                </a:cubicBezTo>
                <a:cubicBezTo>
                  <a:pt x="210" y="100"/>
                  <a:pt x="210" y="100"/>
                  <a:pt x="210" y="100"/>
                </a:cubicBezTo>
                <a:cubicBezTo>
                  <a:pt x="209" y="99"/>
                  <a:pt x="206" y="98"/>
                  <a:pt x="205" y="99"/>
                </a:cubicBezTo>
                <a:cubicBezTo>
                  <a:pt x="203" y="100"/>
                  <a:pt x="202" y="103"/>
                  <a:pt x="203" y="104"/>
                </a:cubicBezTo>
                <a:close/>
                <a:moveTo>
                  <a:pt x="254" y="215"/>
                </a:moveTo>
                <a:cubicBezTo>
                  <a:pt x="254" y="208"/>
                  <a:pt x="253" y="200"/>
                  <a:pt x="252" y="196"/>
                </a:cubicBezTo>
                <a:cubicBezTo>
                  <a:pt x="249" y="189"/>
                  <a:pt x="242" y="189"/>
                  <a:pt x="240" y="189"/>
                </a:cubicBezTo>
                <a:cubicBezTo>
                  <a:pt x="234" y="187"/>
                  <a:pt x="232" y="186"/>
                  <a:pt x="231" y="183"/>
                </a:cubicBezTo>
                <a:cubicBezTo>
                  <a:pt x="229" y="181"/>
                  <a:pt x="228" y="181"/>
                  <a:pt x="228" y="181"/>
                </a:cubicBezTo>
                <a:cubicBezTo>
                  <a:pt x="227" y="180"/>
                  <a:pt x="227" y="179"/>
                  <a:pt x="227" y="177"/>
                </a:cubicBezTo>
                <a:cubicBezTo>
                  <a:pt x="229" y="174"/>
                  <a:pt x="230" y="171"/>
                  <a:pt x="230" y="171"/>
                </a:cubicBezTo>
                <a:cubicBezTo>
                  <a:pt x="232" y="170"/>
                  <a:pt x="233" y="166"/>
                  <a:pt x="233" y="165"/>
                </a:cubicBezTo>
                <a:cubicBezTo>
                  <a:pt x="232" y="163"/>
                  <a:pt x="232" y="163"/>
                  <a:pt x="232" y="163"/>
                </a:cubicBezTo>
                <a:cubicBezTo>
                  <a:pt x="232" y="163"/>
                  <a:pt x="233" y="155"/>
                  <a:pt x="230" y="150"/>
                </a:cubicBezTo>
                <a:cubicBezTo>
                  <a:pt x="227" y="145"/>
                  <a:pt x="222" y="144"/>
                  <a:pt x="222" y="144"/>
                </a:cubicBezTo>
                <a:cubicBezTo>
                  <a:pt x="218" y="144"/>
                  <a:pt x="218" y="144"/>
                  <a:pt x="218" y="144"/>
                </a:cubicBezTo>
                <a:cubicBezTo>
                  <a:pt x="218" y="144"/>
                  <a:pt x="215" y="143"/>
                  <a:pt x="214" y="143"/>
                </a:cubicBezTo>
                <a:cubicBezTo>
                  <a:pt x="214" y="143"/>
                  <a:pt x="215" y="144"/>
                  <a:pt x="215" y="144"/>
                </a:cubicBezTo>
                <a:cubicBezTo>
                  <a:pt x="215" y="144"/>
                  <a:pt x="210" y="145"/>
                  <a:pt x="207" y="150"/>
                </a:cubicBezTo>
                <a:cubicBezTo>
                  <a:pt x="204" y="155"/>
                  <a:pt x="205" y="163"/>
                  <a:pt x="205" y="163"/>
                </a:cubicBezTo>
                <a:cubicBezTo>
                  <a:pt x="205" y="163"/>
                  <a:pt x="204" y="163"/>
                  <a:pt x="204" y="165"/>
                </a:cubicBezTo>
                <a:cubicBezTo>
                  <a:pt x="204" y="166"/>
                  <a:pt x="205" y="170"/>
                  <a:pt x="207" y="171"/>
                </a:cubicBezTo>
                <a:cubicBezTo>
                  <a:pt x="207" y="171"/>
                  <a:pt x="207" y="174"/>
                  <a:pt x="210" y="177"/>
                </a:cubicBezTo>
                <a:cubicBezTo>
                  <a:pt x="210" y="179"/>
                  <a:pt x="209" y="180"/>
                  <a:pt x="209" y="181"/>
                </a:cubicBezTo>
                <a:cubicBezTo>
                  <a:pt x="209" y="181"/>
                  <a:pt x="207" y="181"/>
                  <a:pt x="206" y="183"/>
                </a:cubicBezTo>
                <a:cubicBezTo>
                  <a:pt x="204" y="186"/>
                  <a:pt x="203" y="187"/>
                  <a:pt x="197" y="189"/>
                </a:cubicBezTo>
                <a:cubicBezTo>
                  <a:pt x="195" y="189"/>
                  <a:pt x="187" y="189"/>
                  <a:pt x="185" y="196"/>
                </a:cubicBezTo>
                <a:cubicBezTo>
                  <a:pt x="183" y="200"/>
                  <a:pt x="183" y="208"/>
                  <a:pt x="183" y="215"/>
                </a:cubicBezTo>
                <a:cubicBezTo>
                  <a:pt x="183" y="215"/>
                  <a:pt x="183" y="216"/>
                  <a:pt x="183" y="216"/>
                </a:cubicBezTo>
                <a:cubicBezTo>
                  <a:pt x="183" y="216"/>
                  <a:pt x="183" y="216"/>
                  <a:pt x="183" y="216"/>
                </a:cubicBezTo>
                <a:cubicBezTo>
                  <a:pt x="189" y="221"/>
                  <a:pt x="201" y="226"/>
                  <a:pt x="218" y="226"/>
                </a:cubicBezTo>
                <a:cubicBezTo>
                  <a:pt x="236" y="226"/>
                  <a:pt x="247" y="221"/>
                  <a:pt x="254" y="216"/>
                </a:cubicBezTo>
                <a:cubicBezTo>
                  <a:pt x="254" y="216"/>
                  <a:pt x="254" y="216"/>
                  <a:pt x="254" y="216"/>
                </a:cubicBezTo>
                <a:cubicBezTo>
                  <a:pt x="254" y="216"/>
                  <a:pt x="254" y="215"/>
                  <a:pt x="254" y="215"/>
                </a:cubicBezTo>
                <a:close/>
                <a:moveTo>
                  <a:pt x="161" y="230"/>
                </a:moveTo>
                <a:cubicBezTo>
                  <a:pt x="159" y="231"/>
                  <a:pt x="158" y="233"/>
                  <a:pt x="159" y="235"/>
                </a:cubicBezTo>
                <a:cubicBezTo>
                  <a:pt x="159" y="237"/>
                  <a:pt x="161" y="238"/>
                  <a:pt x="162" y="238"/>
                </a:cubicBezTo>
                <a:cubicBezTo>
                  <a:pt x="163" y="238"/>
                  <a:pt x="163" y="238"/>
                  <a:pt x="164" y="237"/>
                </a:cubicBezTo>
                <a:cubicBezTo>
                  <a:pt x="166" y="237"/>
                  <a:pt x="167" y="234"/>
                  <a:pt x="166" y="232"/>
                </a:cubicBezTo>
                <a:cubicBezTo>
                  <a:pt x="165" y="230"/>
                  <a:pt x="163" y="229"/>
                  <a:pt x="161" y="230"/>
                </a:cubicBezTo>
                <a:close/>
                <a:moveTo>
                  <a:pt x="150" y="234"/>
                </a:moveTo>
                <a:cubicBezTo>
                  <a:pt x="148" y="234"/>
                  <a:pt x="147" y="236"/>
                  <a:pt x="147" y="239"/>
                </a:cubicBezTo>
                <a:cubicBezTo>
                  <a:pt x="148" y="240"/>
                  <a:pt x="149" y="242"/>
                  <a:pt x="151" y="242"/>
                </a:cubicBezTo>
                <a:cubicBezTo>
                  <a:pt x="151" y="242"/>
                  <a:pt x="152" y="242"/>
                  <a:pt x="152" y="241"/>
                </a:cubicBezTo>
                <a:cubicBezTo>
                  <a:pt x="154" y="241"/>
                  <a:pt x="155" y="239"/>
                  <a:pt x="155" y="237"/>
                </a:cubicBezTo>
                <a:cubicBezTo>
                  <a:pt x="154" y="234"/>
                  <a:pt x="152" y="233"/>
                  <a:pt x="150" y="234"/>
                </a:cubicBezTo>
                <a:close/>
                <a:moveTo>
                  <a:pt x="171" y="72"/>
                </a:moveTo>
                <a:cubicBezTo>
                  <a:pt x="171" y="73"/>
                  <a:pt x="172" y="73"/>
                  <a:pt x="173" y="73"/>
                </a:cubicBezTo>
                <a:cubicBezTo>
                  <a:pt x="174" y="73"/>
                  <a:pt x="176" y="72"/>
                  <a:pt x="176" y="71"/>
                </a:cubicBezTo>
                <a:cubicBezTo>
                  <a:pt x="177" y="69"/>
                  <a:pt x="177" y="67"/>
                  <a:pt x="175" y="65"/>
                </a:cubicBezTo>
                <a:cubicBezTo>
                  <a:pt x="173" y="64"/>
                  <a:pt x="170" y="65"/>
                  <a:pt x="169" y="67"/>
                </a:cubicBezTo>
                <a:cubicBezTo>
                  <a:pt x="168" y="69"/>
                  <a:pt x="169" y="71"/>
                  <a:pt x="171" y="72"/>
                </a:cubicBezTo>
                <a:close/>
                <a:moveTo>
                  <a:pt x="171" y="225"/>
                </a:moveTo>
                <a:cubicBezTo>
                  <a:pt x="169" y="226"/>
                  <a:pt x="169" y="228"/>
                  <a:pt x="170" y="230"/>
                </a:cubicBezTo>
                <a:cubicBezTo>
                  <a:pt x="170" y="232"/>
                  <a:pt x="172" y="232"/>
                  <a:pt x="173" y="232"/>
                </a:cubicBezTo>
                <a:cubicBezTo>
                  <a:pt x="174" y="232"/>
                  <a:pt x="174" y="232"/>
                  <a:pt x="175" y="232"/>
                </a:cubicBezTo>
                <a:cubicBezTo>
                  <a:pt x="177" y="231"/>
                  <a:pt x="178" y="228"/>
                  <a:pt x="177" y="226"/>
                </a:cubicBezTo>
                <a:cubicBezTo>
                  <a:pt x="175" y="224"/>
                  <a:pt x="173" y="224"/>
                  <a:pt x="171" y="225"/>
                </a:cubicBezTo>
                <a:close/>
                <a:moveTo>
                  <a:pt x="181" y="219"/>
                </a:moveTo>
                <a:cubicBezTo>
                  <a:pt x="181" y="219"/>
                  <a:pt x="181" y="219"/>
                  <a:pt x="181" y="219"/>
                </a:cubicBezTo>
                <a:cubicBezTo>
                  <a:pt x="179" y="220"/>
                  <a:pt x="179" y="222"/>
                  <a:pt x="180" y="224"/>
                </a:cubicBezTo>
                <a:cubicBezTo>
                  <a:pt x="181" y="225"/>
                  <a:pt x="182" y="226"/>
                  <a:pt x="183" y="226"/>
                </a:cubicBezTo>
                <a:cubicBezTo>
                  <a:pt x="184" y="226"/>
                  <a:pt x="185" y="225"/>
                  <a:pt x="186" y="225"/>
                </a:cubicBezTo>
                <a:cubicBezTo>
                  <a:pt x="186" y="225"/>
                  <a:pt x="186" y="225"/>
                  <a:pt x="186" y="225"/>
                </a:cubicBezTo>
                <a:cubicBezTo>
                  <a:pt x="187" y="224"/>
                  <a:pt x="188" y="221"/>
                  <a:pt x="186" y="219"/>
                </a:cubicBezTo>
                <a:cubicBezTo>
                  <a:pt x="185" y="217"/>
                  <a:pt x="182" y="217"/>
                  <a:pt x="181" y="219"/>
                </a:cubicBezTo>
                <a:close/>
                <a:moveTo>
                  <a:pt x="139" y="236"/>
                </a:moveTo>
                <a:cubicBezTo>
                  <a:pt x="136" y="236"/>
                  <a:pt x="135" y="238"/>
                  <a:pt x="135" y="240"/>
                </a:cubicBezTo>
                <a:cubicBezTo>
                  <a:pt x="135" y="242"/>
                  <a:pt x="137" y="244"/>
                  <a:pt x="139" y="244"/>
                </a:cubicBezTo>
                <a:cubicBezTo>
                  <a:pt x="139" y="244"/>
                  <a:pt x="140" y="244"/>
                  <a:pt x="140" y="244"/>
                </a:cubicBezTo>
                <a:cubicBezTo>
                  <a:pt x="140" y="244"/>
                  <a:pt x="140" y="244"/>
                  <a:pt x="140" y="244"/>
                </a:cubicBezTo>
                <a:cubicBezTo>
                  <a:pt x="142" y="244"/>
                  <a:pt x="143" y="242"/>
                  <a:pt x="143" y="239"/>
                </a:cubicBezTo>
                <a:cubicBezTo>
                  <a:pt x="143" y="237"/>
                  <a:pt x="141" y="236"/>
                  <a:pt x="139" y="236"/>
                </a:cubicBezTo>
                <a:close/>
                <a:moveTo>
                  <a:pt x="183" y="80"/>
                </a:moveTo>
                <a:cubicBezTo>
                  <a:pt x="184" y="80"/>
                  <a:pt x="185" y="79"/>
                  <a:pt x="186" y="78"/>
                </a:cubicBezTo>
                <a:cubicBezTo>
                  <a:pt x="187" y="76"/>
                  <a:pt x="187" y="74"/>
                  <a:pt x="185" y="72"/>
                </a:cubicBezTo>
                <a:cubicBezTo>
                  <a:pt x="183" y="71"/>
                  <a:pt x="181" y="71"/>
                  <a:pt x="180" y="73"/>
                </a:cubicBezTo>
                <a:cubicBezTo>
                  <a:pt x="178" y="75"/>
                  <a:pt x="179" y="77"/>
                  <a:pt x="180" y="79"/>
                </a:cubicBezTo>
                <a:cubicBezTo>
                  <a:pt x="181" y="79"/>
                  <a:pt x="182" y="80"/>
                  <a:pt x="183" y="80"/>
                </a:cubicBezTo>
                <a:close/>
                <a:moveTo>
                  <a:pt x="81" y="73"/>
                </a:moveTo>
                <a:cubicBezTo>
                  <a:pt x="82" y="73"/>
                  <a:pt x="82" y="73"/>
                  <a:pt x="83" y="73"/>
                </a:cubicBezTo>
                <a:cubicBezTo>
                  <a:pt x="85" y="72"/>
                  <a:pt x="85" y="69"/>
                  <a:pt x="84" y="67"/>
                </a:cubicBezTo>
                <a:cubicBezTo>
                  <a:pt x="83" y="65"/>
                  <a:pt x="81" y="65"/>
                  <a:pt x="79" y="66"/>
                </a:cubicBezTo>
                <a:cubicBezTo>
                  <a:pt x="77" y="67"/>
                  <a:pt x="76" y="69"/>
                  <a:pt x="77" y="71"/>
                </a:cubicBezTo>
                <a:cubicBezTo>
                  <a:pt x="78" y="73"/>
                  <a:pt x="80" y="73"/>
                  <a:pt x="81" y="73"/>
                </a:cubicBezTo>
                <a:close/>
                <a:moveTo>
                  <a:pt x="127" y="237"/>
                </a:moveTo>
                <a:cubicBezTo>
                  <a:pt x="125" y="237"/>
                  <a:pt x="123" y="239"/>
                  <a:pt x="123" y="241"/>
                </a:cubicBezTo>
                <a:cubicBezTo>
                  <a:pt x="123" y="243"/>
                  <a:pt x="125" y="245"/>
                  <a:pt x="127" y="245"/>
                </a:cubicBezTo>
                <a:cubicBezTo>
                  <a:pt x="129" y="245"/>
                  <a:pt x="131" y="243"/>
                  <a:pt x="131" y="241"/>
                </a:cubicBezTo>
                <a:cubicBezTo>
                  <a:pt x="131" y="238"/>
                  <a:pt x="129" y="237"/>
                  <a:pt x="127" y="237"/>
                </a:cubicBezTo>
                <a:close/>
                <a:moveTo>
                  <a:pt x="91" y="68"/>
                </a:moveTo>
                <a:cubicBezTo>
                  <a:pt x="91" y="69"/>
                  <a:pt x="91" y="71"/>
                  <a:pt x="91" y="72"/>
                </a:cubicBezTo>
                <a:cubicBezTo>
                  <a:pt x="91" y="73"/>
                  <a:pt x="91" y="73"/>
                  <a:pt x="91" y="74"/>
                </a:cubicBezTo>
                <a:cubicBezTo>
                  <a:pt x="91" y="74"/>
                  <a:pt x="91" y="74"/>
                  <a:pt x="91" y="74"/>
                </a:cubicBezTo>
                <a:cubicBezTo>
                  <a:pt x="98" y="78"/>
                  <a:pt x="109" y="83"/>
                  <a:pt x="127" y="83"/>
                </a:cubicBezTo>
                <a:cubicBezTo>
                  <a:pt x="145" y="83"/>
                  <a:pt x="156" y="78"/>
                  <a:pt x="163" y="74"/>
                </a:cubicBezTo>
                <a:cubicBezTo>
                  <a:pt x="163" y="74"/>
                  <a:pt x="163" y="74"/>
                  <a:pt x="163" y="74"/>
                </a:cubicBezTo>
                <a:cubicBezTo>
                  <a:pt x="163" y="73"/>
                  <a:pt x="163" y="73"/>
                  <a:pt x="163" y="72"/>
                </a:cubicBezTo>
                <a:cubicBezTo>
                  <a:pt x="163" y="71"/>
                  <a:pt x="163" y="69"/>
                  <a:pt x="163" y="68"/>
                </a:cubicBezTo>
                <a:cubicBezTo>
                  <a:pt x="164" y="67"/>
                  <a:pt x="165" y="66"/>
                  <a:pt x="166" y="65"/>
                </a:cubicBezTo>
                <a:cubicBezTo>
                  <a:pt x="167" y="63"/>
                  <a:pt x="166" y="61"/>
                  <a:pt x="164" y="60"/>
                </a:cubicBezTo>
                <a:cubicBezTo>
                  <a:pt x="163" y="60"/>
                  <a:pt x="163" y="60"/>
                  <a:pt x="162" y="60"/>
                </a:cubicBezTo>
                <a:cubicBezTo>
                  <a:pt x="162" y="57"/>
                  <a:pt x="161" y="55"/>
                  <a:pt x="161" y="53"/>
                </a:cubicBezTo>
                <a:cubicBezTo>
                  <a:pt x="158" y="47"/>
                  <a:pt x="151" y="47"/>
                  <a:pt x="149" y="46"/>
                </a:cubicBezTo>
                <a:cubicBezTo>
                  <a:pt x="143" y="44"/>
                  <a:pt x="141" y="43"/>
                  <a:pt x="140" y="41"/>
                </a:cubicBezTo>
                <a:cubicBezTo>
                  <a:pt x="138" y="38"/>
                  <a:pt x="136" y="38"/>
                  <a:pt x="136" y="38"/>
                </a:cubicBezTo>
                <a:cubicBezTo>
                  <a:pt x="136" y="37"/>
                  <a:pt x="136" y="36"/>
                  <a:pt x="136" y="35"/>
                </a:cubicBezTo>
                <a:cubicBezTo>
                  <a:pt x="138" y="32"/>
                  <a:pt x="139" y="28"/>
                  <a:pt x="139" y="28"/>
                </a:cubicBezTo>
                <a:cubicBezTo>
                  <a:pt x="141" y="27"/>
                  <a:pt x="142" y="23"/>
                  <a:pt x="141" y="22"/>
                </a:cubicBezTo>
                <a:cubicBezTo>
                  <a:pt x="141" y="20"/>
                  <a:pt x="140" y="20"/>
                  <a:pt x="140" y="20"/>
                </a:cubicBezTo>
                <a:cubicBezTo>
                  <a:pt x="140" y="20"/>
                  <a:pt x="142" y="12"/>
                  <a:pt x="139" y="7"/>
                </a:cubicBezTo>
                <a:cubicBezTo>
                  <a:pt x="135" y="2"/>
                  <a:pt x="130" y="1"/>
                  <a:pt x="130" y="1"/>
                </a:cubicBezTo>
                <a:cubicBezTo>
                  <a:pt x="127" y="1"/>
                  <a:pt x="127" y="1"/>
                  <a:pt x="127" y="1"/>
                </a:cubicBezTo>
                <a:cubicBezTo>
                  <a:pt x="127" y="1"/>
                  <a:pt x="124" y="1"/>
                  <a:pt x="123" y="0"/>
                </a:cubicBezTo>
                <a:cubicBezTo>
                  <a:pt x="123" y="0"/>
                  <a:pt x="123" y="1"/>
                  <a:pt x="124" y="1"/>
                </a:cubicBezTo>
                <a:cubicBezTo>
                  <a:pt x="124" y="1"/>
                  <a:pt x="119" y="2"/>
                  <a:pt x="116" y="7"/>
                </a:cubicBezTo>
                <a:cubicBezTo>
                  <a:pt x="112" y="12"/>
                  <a:pt x="114" y="20"/>
                  <a:pt x="114" y="20"/>
                </a:cubicBezTo>
                <a:cubicBezTo>
                  <a:pt x="114" y="20"/>
                  <a:pt x="113" y="20"/>
                  <a:pt x="113" y="22"/>
                </a:cubicBezTo>
                <a:cubicBezTo>
                  <a:pt x="113" y="23"/>
                  <a:pt x="113" y="27"/>
                  <a:pt x="116" y="28"/>
                </a:cubicBezTo>
                <a:cubicBezTo>
                  <a:pt x="116" y="28"/>
                  <a:pt x="116" y="32"/>
                  <a:pt x="119" y="35"/>
                </a:cubicBezTo>
                <a:cubicBezTo>
                  <a:pt x="118" y="36"/>
                  <a:pt x="118" y="37"/>
                  <a:pt x="118" y="38"/>
                </a:cubicBezTo>
                <a:cubicBezTo>
                  <a:pt x="118" y="38"/>
                  <a:pt x="116" y="38"/>
                  <a:pt x="115" y="41"/>
                </a:cubicBezTo>
                <a:cubicBezTo>
                  <a:pt x="113" y="43"/>
                  <a:pt x="111" y="44"/>
                  <a:pt x="106" y="46"/>
                </a:cubicBezTo>
                <a:cubicBezTo>
                  <a:pt x="104" y="47"/>
                  <a:pt x="96" y="47"/>
                  <a:pt x="93" y="53"/>
                </a:cubicBezTo>
                <a:cubicBezTo>
                  <a:pt x="93" y="55"/>
                  <a:pt x="92" y="57"/>
                  <a:pt x="92" y="60"/>
                </a:cubicBezTo>
                <a:cubicBezTo>
                  <a:pt x="91" y="60"/>
                  <a:pt x="91" y="60"/>
                  <a:pt x="90" y="60"/>
                </a:cubicBezTo>
                <a:cubicBezTo>
                  <a:pt x="88" y="61"/>
                  <a:pt x="87" y="63"/>
                  <a:pt x="88" y="65"/>
                </a:cubicBezTo>
                <a:cubicBezTo>
                  <a:pt x="89" y="67"/>
                  <a:pt x="90" y="68"/>
                  <a:pt x="91" y="68"/>
                </a:cubicBezTo>
                <a:close/>
                <a:moveTo>
                  <a:pt x="83" y="225"/>
                </a:moveTo>
                <a:cubicBezTo>
                  <a:pt x="81" y="224"/>
                  <a:pt x="79" y="225"/>
                  <a:pt x="78" y="226"/>
                </a:cubicBezTo>
                <a:cubicBezTo>
                  <a:pt x="77" y="228"/>
                  <a:pt x="77" y="231"/>
                  <a:pt x="79" y="232"/>
                </a:cubicBezTo>
                <a:cubicBezTo>
                  <a:pt x="80" y="232"/>
                  <a:pt x="81" y="232"/>
                  <a:pt x="81" y="232"/>
                </a:cubicBezTo>
                <a:cubicBezTo>
                  <a:pt x="83" y="232"/>
                  <a:pt x="84" y="232"/>
                  <a:pt x="85" y="230"/>
                </a:cubicBezTo>
                <a:cubicBezTo>
                  <a:pt x="86" y="229"/>
                  <a:pt x="85" y="226"/>
                  <a:pt x="83" y="225"/>
                </a:cubicBezTo>
                <a:close/>
                <a:moveTo>
                  <a:pt x="94" y="230"/>
                </a:moveTo>
                <a:cubicBezTo>
                  <a:pt x="91" y="229"/>
                  <a:pt x="89" y="230"/>
                  <a:pt x="88" y="232"/>
                </a:cubicBezTo>
                <a:cubicBezTo>
                  <a:pt x="87" y="234"/>
                  <a:pt x="88" y="237"/>
                  <a:pt x="90" y="237"/>
                </a:cubicBezTo>
                <a:cubicBezTo>
                  <a:pt x="91" y="238"/>
                  <a:pt x="91" y="238"/>
                  <a:pt x="92" y="238"/>
                </a:cubicBezTo>
                <a:cubicBezTo>
                  <a:pt x="94" y="238"/>
                  <a:pt x="95" y="237"/>
                  <a:pt x="96" y="235"/>
                </a:cubicBezTo>
                <a:cubicBezTo>
                  <a:pt x="97" y="233"/>
                  <a:pt x="96" y="231"/>
                  <a:pt x="94" y="230"/>
                </a:cubicBezTo>
                <a:close/>
                <a:moveTo>
                  <a:pt x="116" y="236"/>
                </a:moveTo>
                <a:cubicBezTo>
                  <a:pt x="114" y="236"/>
                  <a:pt x="112" y="237"/>
                  <a:pt x="111" y="239"/>
                </a:cubicBezTo>
                <a:cubicBezTo>
                  <a:pt x="111" y="242"/>
                  <a:pt x="112" y="244"/>
                  <a:pt x="115" y="244"/>
                </a:cubicBezTo>
                <a:cubicBezTo>
                  <a:pt x="115" y="244"/>
                  <a:pt x="115" y="244"/>
                  <a:pt x="115" y="244"/>
                </a:cubicBezTo>
                <a:cubicBezTo>
                  <a:pt x="117" y="244"/>
                  <a:pt x="119" y="242"/>
                  <a:pt x="119" y="240"/>
                </a:cubicBezTo>
                <a:cubicBezTo>
                  <a:pt x="119" y="238"/>
                  <a:pt x="118" y="236"/>
                  <a:pt x="116" y="236"/>
                </a:cubicBezTo>
                <a:close/>
                <a:moveTo>
                  <a:pt x="104" y="234"/>
                </a:moveTo>
                <a:cubicBezTo>
                  <a:pt x="102" y="233"/>
                  <a:pt x="100" y="234"/>
                  <a:pt x="100" y="237"/>
                </a:cubicBezTo>
                <a:cubicBezTo>
                  <a:pt x="99" y="239"/>
                  <a:pt x="100" y="241"/>
                  <a:pt x="102" y="241"/>
                </a:cubicBezTo>
                <a:cubicBezTo>
                  <a:pt x="103" y="242"/>
                  <a:pt x="103" y="242"/>
                  <a:pt x="103" y="242"/>
                </a:cubicBezTo>
                <a:cubicBezTo>
                  <a:pt x="105" y="242"/>
                  <a:pt x="107" y="240"/>
                  <a:pt x="107" y="239"/>
                </a:cubicBezTo>
                <a:cubicBezTo>
                  <a:pt x="108" y="237"/>
                  <a:pt x="107" y="234"/>
                  <a:pt x="104" y="2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 name="Freeform 53"/>
          <p:cNvSpPr>
            <a:spLocks noEditPoints="1"/>
          </p:cNvSpPr>
          <p:nvPr/>
        </p:nvSpPr>
        <p:spPr bwMode="auto">
          <a:xfrm>
            <a:off x="6184696" y="950946"/>
            <a:ext cx="284431" cy="31711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48"/>
          <p:cNvSpPr>
            <a:spLocks noEditPoints="1"/>
          </p:cNvSpPr>
          <p:nvPr/>
        </p:nvSpPr>
        <p:spPr bwMode="auto">
          <a:xfrm>
            <a:off x="8794088" y="2433682"/>
            <a:ext cx="240898" cy="35248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39"/>
          <p:cNvSpPr>
            <a:spLocks noEditPoints="1"/>
          </p:cNvSpPr>
          <p:nvPr/>
        </p:nvSpPr>
        <p:spPr bwMode="auto">
          <a:xfrm>
            <a:off x="6133353" y="3908506"/>
            <a:ext cx="387118" cy="385985"/>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 name="Text Placeholder 8"/>
          <p:cNvSpPr txBox="1">
            <a:spLocks/>
          </p:cNvSpPr>
          <p:nvPr/>
        </p:nvSpPr>
        <p:spPr>
          <a:xfrm>
            <a:off x="159995" y="865490"/>
            <a:ext cx="4113353" cy="3949023"/>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none_of_the_above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label: 0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"background"}</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electromobile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label: 1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electromobile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"bicycle"  label: 2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"bicycle"}</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"bag"  label: 3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"bag"}</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"broom"  label: 4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"broom"}</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"chair"  label: 5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"chair"}</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"flowerpot"  label: 6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"flowerpot"}</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"bucket"  label: 7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"bucket"}</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"box"  label: 8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"box"}</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babycarriage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label: 9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babycarriage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"person"  label: 10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"person"}</a:t>
            </a:r>
          </a:p>
          <a:p>
            <a:pPr>
              <a:lnSpc>
                <a:spcPct val="130000"/>
              </a:lnSpc>
            </a:pP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item {  name: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bagw</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label: 11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display_name</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 "</a:t>
            </a:r>
            <a:r>
              <a:rPr lang="en-US" sz="1100" dirty="0" err="1">
                <a:solidFill>
                  <a:schemeClr val="tx1">
                    <a:lumMod val="50000"/>
                    <a:lumOff val="50000"/>
                  </a:schemeClr>
                </a:solidFill>
                <a:latin typeface="华文琥珀" panose="02010800040101010101" pitchFamily="2" charset="-122"/>
                <a:ea typeface="华文琥珀" panose="02010800040101010101" pitchFamily="2" charset="-122"/>
              </a:rPr>
              <a:t>bagw</a:t>
            </a:r>
            <a:r>
              <a:rPr lang="en-US" sz="1100" dirty="0">
                <a:solidFill>
                  <a:schemeClr val="tx1">
                    <a:lumMod val="50000"/>
                    <a:lumOff val="50000"/>
                  </a:schemeClr>
                </a:solidFill>
                <a:latin typeface="华文琥珀" panose="02010800040101010101" pitchFamily="2" charset="-122"/>
                <a:ea typeface="华文琥珀" panose="02010800040101010101" pitchFamily="2" charset="-122"/>
              </a:rPr>
              <a:t>"}</a:t>
            </a:r>
          </a:p>
        </p:txBody>
      </p:sp>
      <p:pic>
        <p:nvPicPr>
          <p:cNvPr id="2" name="图片 1">
            <a:extLst>
              <a:ext uri="{FF2B5EF4-FFF2-40B4-BE49-F238E27FC236}">
                <a16:creationId xmlns:a16="http://schemas.microsoft.com/office/drawing/2014/main" id="{35230425-7039-4DF3-BC87-A1B639F332DF}"/>
              </a:ext>
            </a:extLst>
          </p:cNvPr>
          <p:cNvPicPr>
            <a:picLocks noChangeAspect="1"/>
          </p:cNvPicPr>
          <p:nvPr/>
        </p:nvPicPr>
        <p:blipFill>
          <a:blip r:embed="rId2"/>
          <a:stretch>
            <a:fillRect/>
          </a:stretch>
        </p:blipFill>
        <p:spPr>
          <a:xfrm>
            <a:off x="4010664" y="2840001"/>
            <a:ext cx="1244908" cy="1030784"/>
          </a:xfrm>
          <a:prstGeom prst="rect">
            <a:avLst/>
          </a:prstGeom>
        </p:spPr>
      </p:pic>
      <p:pic>
        <p:nvPicPr>
          <p:cNvPr id="3" name="图片 2">
            <a:extLst>
              <a:ext uri="{FF2B5EF4-FFF2-40B4-BE49-F238E27FC236}">
                <a16:creationId xmlns:a16="http://schemas.microsoft.com/office/drawing/2014/main" id="{189AA178-C09C-4450-9E49-97DDD4B6E7BE}"/>
              </a:ext>
            </a:extLst>
          </p:cNvPr>
          <p:cNvPicPr>
            <a:picLocks noChangeAspect="1"/>
          </p:cNvPicPr>
          <p:nvPr/>
        </p:nvPicPr>
        <p:blipFill>
          <a:blip r:embed="rId3"/>
          <a:stretch>
            <a:fillRect/>
          </a:stretch>
        </p:blipFill>
        <p:spPr>
          <a:xfrm>
            <a:off x="4081012" y="1209530"/>
            <a:ext cx="1166917" cy="1036222"/>
          </a:xfrm>
          <a:prstGeom prst="rect">
            <a:avLst/>
          </a:prstGeom>
        </p:spPr>
      </p:pic>
      <p:pic>
        <p:nvPicPr>
          <p:cNvPr id="19" name="图片 18">
            <a:extLst>
              <a:ext uri="{FF2B5EF4-FFF2-40B4-BE49-F238E27FC236}">
                <a16:creationId xmlns:a16="http://schemas.microsoft.com/office/drawing/2014/main" id="{8A402A6B-AC3D-47C6-B45C-D999659F55CB}"/>
              </a:ext>
            </a:extLst>
          </p:cNvPr>
          <p:cNvPicPr>
            <a:picLocks noChangeAspect="1"/>
          </p:cNvPicPr>
          <p:nvPr/>
        </p:nvPicPr>
        <p:blipFill>
          <a:blip r:embed="rId4"/>
          <a:stretch>
            <a:fillRect/>
          </a:stretch>
        </p:blipFill>
        <p:spPr>
          <a:xfrm>
            <a:off x="5348710" y="290194"/>
            <a:ext cx="1723179" cy="1292384"/>
          </a:xfrm>
          <a:prstGeom prst="rect">
            <a:avLst/>
          </a:prstGeom>
        </p:spPr>
      </p:pic>
      <p:pic>
        <p:nvPicPr>
          <p:cNvPr id="23" name="图片 22">
            <a:extLst>
              <a:ext uri="{FF2B5EF4-FFF2-40B4-BE49-F238E27FC236}">
                <a16:creationId xmlns:a16="http://schemas.microsoft.com/office/drawing/2014/main" id="{6EC01132-805E-4E41-838A-EA47BCB4C980}"/>
              </a:ext>
            </a:extLst>
          </p:cNvPr>
          <p:cNvPicPr>
            <a:picLocks noChangeAspect="1"/>
          </p:cNvPicPr>
          <p:nvPr/>
        </p:nvPicPr>
        <p:blipFill>
          <a:blip r:embed="rId5"/>
          <a:stretch>
            <a:fillRect/>
          </a:stretch>
        </p:blipFill>
        <p:spPr>
          <a:xfrm>
            <a:off x="7408681" y="889565"/>
            <a:ext cx="1356187" cy="1356187"/>
          </a:xfrm>
          <a:prstGeom prst="rect">
            <a:avLst/>
          </a:prstGeom>
        </p:spPr>
      </p:pic>
      <p:pic>
        <p:nvPicPr>
          <p:cNvPr id="26" name="图片 25">
            <a:extLst>
              <a:ext uri="{FF2B5EF4-FFF2-40B4-BE49-F238E27FC236}">
                <a16:creationId xmlns:a16="http://schemas.microsoft.com/office/drawing/2014/main" id="{EFA801F5-0D11-4A63-ADEC-94E7DDE5651A}"/>
              </a:ext>
            </a:extLst>
          </p:cNvPr>
          <p:cNvPicPr>
            <a:picLocks noChangeAspect="1"/>
          </p:cNvPicPr>
          <p:nvPr/>
        </p:nvPicPr>
        <p:blipFill>
          <a:blip r:embed="rId6"/>
          <a:stretch>
            <a:fillRect/>
          </a:stretch>
        </p:blipFill>
        <p:spPr>
          <a:xfrm>
            <a:off x="7536087" y="3214528"/>
            <a:ext cx="1244908" cy="1244908"/>
          </a:xfrm>
          <a:prstGeom prst="rect">
            <a:avLst/>
          </a:prstGeom>
        </p:spPr>
      </p:pic>
      <p:pic>
        <p:nvPicPr>
          <p:cNvPr id="29" name="图片 28">
            <a:extLst>
              <a:ext uri="{FF2B5EF4-FFF2-40B4-BE49-F238E27FC236}">
                <a16:creationId xmlns:a16="http://schemas.microsoft.com/office/drawing/2014/main" id="{19326C3D-3926-46F9-BF86-7DEE6492BECD}"/>
              </a:ext>
            </a:extLst>
          </p:cNvPr>
          <p:cNvPicPr>
            <a:picLocks noChangeAspect="1"/>
          </p:cNvPicPr>
          <p:nvPr/>
        </p:nvPicPr>
        <p:blipFill>
          <a:blip r:embed="rId7"/>
          <a:stretch>
            <a:fillRect/>
          </a:stretch>
        </p:blipFill>
        <p:spPr>
          <a:xfrm>
            <a:off x="5453787" y="3638088"/>
            <a:ext cx="1773489" cy="1236822"/>
          </a:xfrm>
          <a:prstGeom prst="rect">
            <a:avLst/>
          </a:prstGeom>
        </p:spPr>
      </p:pic>
    </p:spTree>
    <p:extLst>
      <p:ext uri="{BB962C8B-B14F-4D97-AF65-F5344CB8AC3E}">
        <p14:creationId xmlns:p14="http://schemas.microsoft.com/office/powerpoint/2010/main" val="384574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ONE</a:t>
            </a:r>
            <a:endParaRPr lang="zh-CN" altLang="en-US" sz="1800" dirty="0"/>
          </a:p>
        </p:txBody>
      </p:sp>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数据标注（</a:t>
            </a:r>
            <a:r>
              <a:rPr lang="en-US" altLang="zh-CN" sz="2000" dirty="0">
                <a:solidFill>
                  <a:srgbClr val="183A5D"/>
                </a:solidFill>
                <a:latin typeface="微软雅黑" panose="020B0503020204020204" pitchFamily="34" charset="-122"/>
                <a:ea typeface="微软雅黑" panose="020B0503020204020204" pitchFamily="34" charset="-122"/>
              </a:rPr>
              <a:t>XML</a:t>
            </a:r>
            <a:r>
              <a:rPr lang="zh-CN" altLang="en-US" sz="2000" dirty="0">
                <a:solidFill>
                  <a:srgbClr val="183A5D"/>
                </a:solidFill>
                <a:latin typeface="微软雅黑" panose="020B0503020204020204" pitchFamily="34" charset="-122"/>
                <a:ea typeface="微软雅黑" panose="020B0503020204020204" pitchFamily="34" charset="-122"/>
              </a:rPr>
              <a:t>格式）</a:t>
            </a:r>
          </a:p>
        </p:txBody>
      </p:sp>
      <p:pic>
        <p:nvPicPr>
          <p:cNvPr id="33" name="图片 32">
            <a:extLst>
              <a:ext uri="{FF2B5EF4-FFF2-40B4-BE49-F238E27FC236}">
                <a16:creationId xmlns:a16="http://schemas.microsoft.com/office/drawing/2014/main" id="{88F5CBAB-906E-439C-B8F2-B5710D9CA78B}"/>
              </a:ext>
            </a:extLst>
          </p:cNvPr>
          <p:cNvPicPr>
            <a:picLocks noChangeAspect="1"/>
          </p:cNvPicPr>
          <p:nvPr/>
        </p:nvPicPr>
        <p:blipFill>
          <a:blip r:embed="rId2"/>
          <a:stretch>
            <a:fillRect/>
          </a:stretch>
        </p:blipFill>
        <p:spPr>
          <a:xfrm>
            <a:off x="177800" y="671744"/>
            <a:ext cx="7516996" cy="4071706"/>
          </a:xfrm>
          <a:prstGeom prst="rect">
            <a:avLst/>
          </a:prstGeom>
        </p:spPr>
      </p:pic>
    </p:spTree>
    <p:extLst>
      <p:ext uri="{BB962C8B-B14F-4D97-AF65-F5344CB8AC3E}">
        <p14:creationId xmlns:p14="http://schemas.microsoft.com/office/powerpoint/2010/main" val="56294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PART ONE</a:t>
            </a:r>
            <a:endParaRPr lang="zh-CN" altLang="en-US" sz="1600" dirty="0"/>
          </a:p>
        </p:txBody>
      </p:sp>
      <p:sp>
        <p:nvSpPr>
          <p:cNvPr id="8" name="Oval 4"/>
          <p:cNvSpPr>
            <a:spLocks noChangeAspect="1"/>
          </p:cNvSpPr>
          <p:nvPr/>
        </p:nvSpPr>
        <p:spPr bwMode="auto">
          <a:xfrm>
            <a:off x="512315" y="1566459"/>
            <a:ext cx="1249810" cy="1246715"/>
          </a:xfrm>
          <a:prstGeom prst="ellipse">
            <a:avLst/>
          </a:prstGeom>
          <a:noFill/>
          <a:ln>
            <a:solidFill>
              <a:srgbClr val="183A5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9" name="Oval 5"/>
          <p:cNvSpPr>
            <a:spLocks noChangeAspect="1"/>
          </p:cNvSpPr>
          <p:nvPr/>
        </p:nvSpPr>
        <p:spPr bwMode="auto">
          <a:xfrm>
            <a:off x="816545" y="2389436"/>
            <a:ext cx="641350" cy="639762"/>
          </a:xfrm>
          <a:prstGeom prst="ellipse">
            <a:avLst/>
          </a:prstGeom>
          <a:solidFill>
            <a:srgbClr val="183A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10" name="Content Placeholder 2"/>
          <p:cNvSpPr txBox="1">
            <a:spLocks/>
          </p:cNvSpPr>
          <p:nvPr/>
        </p:nvSpPr>
        <p:spPr bwMode="auto">
          <a:xfrm>
            <a:off x="741176" y="1661046"/>
            <a:ext cx="928876" cy="45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dirty="0">
                <a:solidFill>
                  <a:srgbClr val="183A5D"/>
                </a:solidFill>
                <a:latin typeface="Roboto condensed"/>
                <a:cs typeface="Roboto condensed"/>
              </a:rPr>
              <a:t>2</a:t>
            </a:r>
            <a:r>
              <a:rPr lang="en-US" altLang="zh-CN" dirty="0">
                <a:solidFill>
                  <a:srgbClr val="183A5D"/>
                </a:solidFill>
                <a:latin typeface="Roboto condensed"/>
                <a:cs typeface="Roboto condensed"/>
              </a:rPr>
              <a:t>5</a:t>
            </a:r>
            <a:r>
              <a:rPr lang="en-US" dirty="0">
                <a:solidFill>
                  <a:srgbClr val="183A5D"/>
                </a:solidFill>
                <a:latin typeface="Roboto condensed"/>
                <a:cs typeface="Roboto condensed"/>
              </a:rPr>
              <a:t>%</a:t>
            </a:r>
          </a:p>
        </p:txBody>
      </p:sp>
      <p:sp>
        <p:nvSpPr>
          <p:cNvPr id="13" name="Freeform 11"/>
          <p:cNvSpPr>
            <a:spLocks/>
          </p:cNvSpPr>
          <p:nvPr/>
        </p:nvSpPr>
        <p:spPr bwMode="auto">
          <a:xfrm>
            <a:off x="1064479" y="2578376"/>
            <a:ext cx="145482" cy="261883"/>
          </a:xfrm>
          <a:custGeom>
            <a:avLst/>
            <a:gdLst>
              <a:gd name="T0" fmla="*/ 2147483647 w 200"/>
              <a:gd name="T1" fmla="*/ 2147483647 h 360"/>
              <a:gd name="T2" fmla="*/ 2147483647 w 200"/>
              <a:gd name="T3" fmla="*/ 2147483647 h 360"/>
              <a:gd name="T4" fmla="*/ 2147483647 w 200"/>
              <a:gd name="T5" fmla="*/ 2147483647 h 360"/>
              <a:gd name="T6" fmla="*/ 2147483647 w 200"/>
              <a:gd name="T7" fmla="*/ 2147483647 h 360"/>
              <a:gd name="T8" fmla="*/ 2147483647 w 200"/>
              <a:gd name="T9" fmla="*/ 2147483647 h 360"/>
              <a:gd name="T10" fmla="*/ 2147483647 w 200"/>
              <a:gd name="T11" fmla="*/ 2147483647 h 360"/>
              <a:gd name="T12" fmla="*/ 2147483647 w 200"/>
              <a:gd name="T13" fmla="*/ 2147483647 h 360"/>
              <a:gd name="T14" fmla="*/ 2147483647 w 200"/>
              <a:gd name="T15" fmla="*/ 2147483647 h 360"/>
              <a:gd name="T16" fmla="*/ 2147483647 w 200"/>
              <a:gd name="T17" fmla="*/ 2147483647 h 360"/>
              <a:gd name="T18" fmla="*/ 2147483647 w 200"/>
              <a:gd name="T19" fmla="*/ 2147483647 h 360"/>
              <a:gd name="T20" fmla="*/ 0 w 200"/>
              <a:gd name="T21" fmla="*/ 2147483647 h 360"/>
              <a:gd name="T22" fmla="*/ 0 w 200"/>
              <a:gd name="T23" fmla="*/ 2147483647 h 360"/>
              <a:gd name="T24" fmla="*/ 2147483647 w 200"/>
              <a:gd name="T25" fmla="*/ 2147483647 h 360"/>
              <a:gd name="T26" fmla="*/ 2147483647 w 200"/>
              <a:gd name="T27" fmla="*/ 2147483647 h 360"/>
              <a:gd name="T28" fmla="*/ 2147483647 w 200"/>
              <a:gd name="T29" fmla="*/ 0 h 360"/>
              <a:gd name="T30" fmla="*/ 2147483647 w 200"/>
              <a:gd name="T31" fmla="*/ 0 h 360"/>
              <a:gd name="T32" fmla="*/ 2147483647 w 200"/>
              <a:gd name="T33" fmla="*/ 2147483647 h 3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Roboto condensed"/>
              <a:cs typeface="Roboto condensed"/>
            </a:endParaRPr>
          </a:p>
        </p:txBody>
      </p:sp>
      <p:sp>
        <p:nvSpPr>
          <p:cNvPr id="14" name="Title 13"/>
          <p:cNvSpPr txBox="1">
            <a:spLocks/>
          </p:cNvSpPr>
          <p:nvPr/>
        </p:nvSpPr>
        <p:spPr bwMode="auto">
          <a:xfrm>
            <a:off x="273050" y="3029198"/>
            <a:ext cx="1728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zh-CN" altLang="en-US" sz="1600" dirty="0">
                <a:solidFill>
                  <a:srgbClr val="183A5D"/>
                </a:solidFill>
                <a:latin typeface="Roboto condensed"/>
                <a:cs typeface="Roboto condensed"/>
              </a:rPr>
              <a:t>吴语港</a:t>
            </a:r>
            <a:endParaRPr lang="en-US" sz="1600" b="1" dirty="0">
              <a:solidFill>
                <a:srgbClr val="183A5D"/>
              </a:solidFill>
              <a:latin typeface="Roboto condensed"/>
              <a:cs typeface="Roboto condensed"/>
            </a:endParaRPr>
          </a:p>
        </p:txBody>
      </p:sp>
      <p:sp>
        <p:nvSpPr>
          <p:cNvPr id="16" name="Oval 12"/>
          <p:cNvSpPr>
            <a:spLocks noChangeAspect="1"/>
          </p:cNvSpPr>
          <p:nvPr/>
        </p:nvSpPr>
        <p:spPr bwMode="auto">
          <a:xfrm>
            <a:off x="2780492" y="1566459"/>
            <a:ext cx="1249810" cy="1246715"/>
          </a:xfrm>
          <a:prstGeom prst="ellipse">
            <a:avLst/>
          </a:prstGeom>
          <a:noFill/>
          <a:ln>
            <a:solidFill>
              <a:srgbClr val="183A5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17" name="Oval 13"/>
          <p:cNvSpPr>
            <a:spLocks noChangeAspect="1"/>
          </p:cNvSpPr>
          <p:nvPr/>
        </p:nvSpPr>
        <p:spPr bwMode="auto">
          <a:xfrm>
            <a:off x="3084722" y="2389436"/>
            <a:ext cx="641350" cy="639762"/>
          </a:xfrm>
          <a:prstGeom prst="ellipse">
            <a:avLst/>
          </a:prstGeom>
          <a:solidFill>
            <a:srgbClr val="183A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18" name="Content Placeholder 2"/>
          <p:cNvSpPr txBox="1">
            <a:spLocks/>
          </p:cNvSpPr>
          <p:nvPr/>
        </p:nvSpPr>
        <p:spPr bwMode="auto">
          <a:xfrm>
            <a:off x="2919227" y="1714369"/>
            <a:ext cx="1020949" cy="45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dirty="0">
                <a:solidFill>
                  <a:srgbClr val="183A5D"/>
                </a:solidFill>
                <a:latin typeface="Roboto condensed"/>
                <a:cs typeface="Roboto condensed"/>
              </a:rPr>
              <a:t>2</a:t>
            </a:r>
            <a:r>
              <a:rPr lang="en-US" altLang="zh-CN" dirty="0">
                <a:solidFill>
                  <a:srgbClr val="183A5D"/>
                </a:solidFill>
                <a:latin typeface="Roboto condensed"/>
                <a:cs typeface="Roboto condensed"/>
              </a:rPr>
              <a:t>5</a:t>
            </a:r>
            <a:r>
              <a:rPr lang="en-US" dirty="0">
                <a:solidFill>
                  <a:srgbClr val="183A5D"/>
                </a:solidFill>
                <a:latin typeface="Roboto condensed"/>
                <a:cs typeface="Roboto condensed"/>
              </a:rPr>
              <a:t>%</a:t>
            </a:r>
          </a:p>
        </p:txBody>
      </p:sp>
      <p:sp>
        <p:nvSpPr>
          <p:cNvPr id="20" name="Freeform 16"/>
          <p:cNvSpPr>
            <a:spLocks/>
          </p:cNvSpPr>
          <p:nvPr/>
        </p:nvSpPr>
        <p:spPr bwMode="auto">
          <a:xfrm>
            <a:off x="3272358" y="2601203"/>
            <a:ext cx="266079" cy="216229"/>
          </a:xfrm>
          <a:custGeom>
            <a:avLst/>
            <a:gdLst>
              <a:gd name="T0" fmla="*/ 2147483647 w 368"/>
              <a:gd name="T1" fmla="*/ 2147483647 h 299"/>
              <a:gd name="T2" fmla="*/ 2147483647 w 368"/>
              <a:gd name="T3" fmla="*/ 2147483647 h 299"/>
              <a:gd name="T4" fmla="*/ 2147483647 w 368"/>
              <a:gd name="T5" fmla="*/ 2147483647 h 299"/>
              <a:gd name="T6" fmla="*/ 2147483647 w 368"/>
              <a:gd name="T7" fmla="*/ 2147483647 h 299"/>
              <a:gd name="T8" fmla="*/ 2147483647 w 368"/>
              <a:gd name="T9" fmla="*/ 0 h 299"/>
              <a:gd name="T10" fmla="*/ 2147483647 w 368"/>
              <a:gd name="T11" fmla="*/ 2147483647 h 299"/>
              <a:gd name="T12" fmla="*/ 2147483647 w 368"/>
              <a:gd name="T13" fmla="*/ 2147483647 h 299"/>
              <a:gd name="T14" fmla="*/ 2147483647 w 368"/>
              <a:gd name="T15" fmla="*/ 2147483647 h 299"/>
              <a:gd name="T16" fmla="*/ 2147483647 w 368"/>
              <a:gd name="T17" fmla="*/ 2147483647 h 299"/>
              <a:gd name="T18" fmla="*/ 2147483647 w 368"/>
              <a:gd name="T19" fmla="*/ 2147483647 h 299"/>
              <a:gd name="T20" fmla="*/ 2147483647 w 368"/>
              <a:gd name="T21" fmla="*/ 2147483647 h 299"/>
              <a:gd name="T22" fmla="*/ 2147483647 w 368"/>
              <a:gd name="T23" fmla="*/ 2147483647 h 299"/>
              <a:gd name="T24" fmla="*/ 2147483647 w 368"/>
              <a:gd name="T25" fmla="*/ 2147483647 h 299"/>
              <a:gd name="T26" fmla="*/ 2147483647 w 368"/>
              <a:gd name="T27" fmla="*/ 2147483647 h 299"/>
              <a:gd name="T28" fmla="*/ 2147483647 w 368"/>
              <a:gd name="T29" fmla="*/ 2147483647 h 299"/>
              <a:gd name="T30" fmla="*/ 2147483647 w 368"/>
              <a:gd name="T31" fmla="*/ 2147483647 h 299"/>
              <a:gd name="T32" fmla="*/ 2147483647 w 368"/>
              <a:gd name="T33" fmla="*/ 2147483647 h 299"/>
              <a:gd name="T34" fmla="*/ 0 w 368"/>
              <a:gd name="T35" fmla="*/ 2147483647 h 299"/>
              <a:gd name="T36" fmla="*/ 2147483647 w 368"/>
              <a:gd name="T37" fmla="*/ 2147483647 h 299"/>
              <a:gd name="T38" fmla="*/ 2147483647 w 368"/>
              <a:gd name="T39" fmla="*/ 2147483647 h 299"/>
              <a:gd name="T40" fmla="*/ 2147483647 w 368"/>
              <a:gd name="T41" fmla="*/ 2147483647 h 299"/>
              <a:gd name="T42" fmla="*/ 2147483647 w 368"/>
              <a:gd name="T43" fmla="*/ 2147483647 h 2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Roboto condensed"/>
              <a:cs typeface="Roboto condensed"/>
            </a:endParaRPr>
          </a:p>
        </p:txBody>
      </p:sp>
      <p:sp>
        <p:nvSpPr>
          <p:cNvPr id="22" name="Title 13"/>
          <p:cNvSpPr txBox="1">
            <a:spLocks/>
          </p:cNvSpPr>
          <p:nvPr/>
        </p:nvSpPr>
        <p:spPr bwMode="auto">
          <a:xfrm>
            <a:off x="2517274" y="3029198"/>
            <a:ext cx="1728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zh-CN" altLang="en-US" sz="1600" b="1" dirty="0">
                <a:solidFill>
                  <a:srgbClr val="183A5D"/>
                </a:solidFill>
                <a:latin typeface="Roboto condensed"/>
                <a:cs typeface="Roboto condensed"/>
              </a:rPr>
              <a:t>郝天成</a:t>
            </a:r>
            <a:endParaRPr lang="en-US" sz="1600" b="1" dirty="0">
              <a:solidFill>
                <a:srgbClr val="183A5D"/>
              </a:solidFill>
              <a:latin typeface="Roboto condensed"/>
              <a:cs typeface="Roboto condensed"/>
            </a:endParaRPr>
          </a:p>
        </p:txBody>
      </p:sp>
      <p:sp>
        <p:nvSpPr>
          <p:cNvPr id="24" name="Oval 20"/>
          <p:cNvSpPr>
            <a:spLocks noChangeAspect="1"/>
          </p:cNvSpPr>
          <p:nvPr/>
        </p:nvSpPr>
        <p:spPr bwMode="auto">
          <a:xfrm>
            <a:off x="4976661" y="1566459"/>
            <a:ext cx="1249810" cy="1246715"/>
          </a:xfrm>
          <a:prstGeom prst="ellipse">
            <a:avLst/>
          </a:prstGeom>
          <a:noFill/>
          <a:ln>
            <a:solidFill>
              <a:srgbClr val="183A5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25" name="Oval 21"/>
          <p:cNvSpPr>
            <a:spLocks noChangeAspect="1"/>
          </p:cNvSpPr>
          <p:nvPr/>
        </p:nvSpPr>
        <p:spPr bwMode="auto">
          <a:xfrm>
            <a:off x="5280891" y="2389436"/>
            <a:ext cx="641350" cy="639762"/>
          </a:xfrm>
          <a:prstGeom prst="ellipse">
            <a:avLst/>
          </a:prstGeom>
          <a:solidFill>
            <a:srgbClr val="183A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28" name="Freeform 26"/>
          <p:cNvSpPr>
            <a:spLocks noEditPoints="1"/>
          </p:cNvSpPr>
          <p:nvPr/>
        </p:nvSpPr>
        <p:spPr bwMode="auto">
          <a:xfrm>
            <a:off x="5473123" y="2580655"/>
            <a:ext cx="256887" cy="257325"/>
          </a:xfrm>
          <a:custGeom>
            <a:avLst/>
            <a:gdLst>
              <a:gd name="T0" fmla="*/ 2147483647 w 344"/>
              <a:gd name="T1" fmla="*/ 2147483647 h 344"/>
              <a:gd name="T2" fmla="*/ 2147483647 w 344"/>
              <a:gd name="T3" fmla="*/ 2147483647 h 344"/>
              <a:gd name="T4" fmla="*/ 2147483647 w 344"/>
              <a:gd name="T5" fmla="*/ 2147483647 h 344"/>
              <a:gd name="T6" fmla="*/ 2147483647 w 344"/>
              <a:gd name="T7" fmla="*/ 2147483647 h 344"/>
              <a:gd name="T8" fmla="*/ 0 w 344"/>
              <a:gd name="T9" fmla="*/ 2147483647 h 344"/>
              <a:gd name="T10" fmla="*/ 0 w 344"/>
              <a:gd name="T11" fmla="*/ 2147483647 h 344"/>
              <a:gd name="T12" fmla="*/ 2147483647 w 344"/>
              <a:gd name="T13" fmla="*/ 2147483647 h 344"/>
              <a:gd name="T14" fmla="*/ 2147483647 w 344"/>
              <a:gd name="T15" fmla="*/ 2147483647 h 344"/>
              <a:gd name="T16" fmla="*/ 2147483647 w 344"/>
              <a:gd name="T17" fmla="*/ 2147483647 h 344"/>
              <a:gd name="T18" fmla="*/ 2147483647 w 344"/>
              <a:gd name="T19" fmla="*/ 2147483647 h 344"/>
              <a:gd name="T20" fmla="*/ 2147483647 w 344"/>
              <a:gd name="T21" fmla="*/ 2147483647 h 344"/>
              <a:gd name="T22" fmla="*/ 2147483647 w 344"/>
              <a:gd name="T23" fmla="*/ 2147483647 h 344"/>
              <a:gd name="T24" fmla="*/ 2147483647 w 344"/>
              <a:gd name="T25" fmla="*/ 0 h 344"/>
              <a:gd name="T26" fmla="*/ 2147483647 w 344"/>
              <a:gd name="T27" fmla="*/ 0 h 344"/>
              <a:gd name="T28" fmla="*/ 0 w 344"/>
              <a:gd name="T29" fmla="*/ 2147483647 h 344"/>
              <a:gd name="T30" fmla="*/ 0 w 344"/>
              <a:gd name="T31" fmla="*/ 2147483647 h 344"/>
              <a:gd name="T32" fmla="*/ 2147483647 w 344"/>
              <a:gd name="T33" fmla="*/ 2147483647 h 344"/>
              <a:gd name="T34" fmla="*/ 2147483647 w 344"/>
              <a:gd name="T35" fmla="*/ 2147483647 h 344"/>
              <a:gd name="T36" fmla="*/ 2147483647 w 344"/>
              <a:gd name="T37" fmla="*/ 2147483647 h 344"/>
              <a:gd name="T38" fmla="*/ 2147483647 w 344"/>
              <a:gd name="T39" fmla="*/ 2147483647 h 344"/>
              <a:gd name="T40" fmla="*/ 2147483647 w 344"/>
              <a:gd name="T41" fmla="*/ 2147483647 h 344"/>
              <a:gd name="T42" fmla="*/ 2147483647 w 344"/>
              <a:gd name="T43" fmla="*/ 0 h 344"/>
              <a:gd name="T44" fmla="*/ 2147483647 w 344"/>
              <a:gd name="T45" fmla="*/ 2147483647 h 344"/>
              <a:gd name="T46" fmla="*/ 2147483647 w 344"/>
              <a:gd name="T47" fmla="*/ 2147483647 h 344"/>
              <a:gd name="T48" fmla="*/ 2147483647 w 344"/>
              <a:gd name="T49" fmla="*/ 2147483647 h 344"/>
              <a:gd name="T50" fmla="*/ 2147483647 w 344"/>
              <a:gd name="T51" fmla="*/ 2147483647 h 344"/>
              <a:gd name="T52" fmla="*/ 2147483647 w 344"/>
              <a:gd name="T53" fmla="*/ 2147483647 h 344"/>
              <a:gd name="T54" fmla="*/ 2147483647 w 344"/>
              <a:gd name="T55" fmla="*/ 2147483647 h 344"/>
              <a:gd name="T56" fmla="*/ 2147483647 w 344"/>
              <a:gd name="T57" fmla="*/ 2147483647 h 344"/>
              <a:gd name="T58" fmla="*/ 2147483647 w 344"/>
              <a:gd name="T59" fmla="*/ 2147483647 h 344"/>
              <a:gd name="T60" fmla="*/ 2147483647 w 344"/>
              <a:gd name="T61" fmla="*/ 2147483647 h 344"/>
              <a:gd name="T62" fmla="*/ 2147483647 w 344"/>
              <a:gd name="T63" fmla="*/ 2147483647 h 344"/>
              <a:gd name="T64" fmla="*/ 2147483647 w 344"/>
              <a:gd name="T65" fmla="*/ 2147483647 h 344"/>
              <a:gd name="T66" fmla="*/ 2147483647 w 344"/>
              <a:gd name="T67" fmla="*/ 2147483647 h 344"/>
              <a:gd name="T68" fmla="*/ 2147483647 w 344"/>
              <a:gd name="T69" fmla="*/ 2147483647 h 344"/>
              <a:gd name="T70" fmla="*/ 2147483647 w 344"/>
              <a:gd name="T71" fmla="*/ 2147483647 h 3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Roboto condensed"/>
              <a:cs typeface="Roboto condensed"/>
            </a:endParaRPr>
          </a:p>
        </p:txBody>
      </p:sp>
      <p:sp>
        <p:nvSpPr>
          <p:cNvPr id="30" name="Title 13"/>
          <p:cNvSpPr txBox="1">
            <a:spLocks/>
          </p:cNvSpPr>
          <p:nvPr/>
        </p:nvSpPr>
        <p:spPr bwMode="auto">
          <a:xfrm>
            <a:off x="4761498" y="3029198"/>
            <a:ext cx="1728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zh-CN" altLang="en-US" sz="1600" b="1" dirty="0">
                <a:solidFill>
                  <a:srgbClr val="183A5D"/>
                </a:solidFill>
                <a:latin typeface="Roboto condensed"/>
                <a:cs typeface="Roboto condensed"/>
              </a:rPr>
              <a:t>苏成</a:t>
            </a:r>
            <a:endParaRPr lang="en-US" sz="1600" b="1" dirty="0">
              <a:solidFill>
                <a:srgbClr val="183A5D"/>
              </a:solidFill>
              <a:latin typeface="Roboto condensed"/>
              <a:cs typeface="Roboto condensed"/>
            </a:endParaRPr>
          </a:p>
        </p:txBody>
      </p:sp>
      <p:sp>
        <p:nvSpPr>
          <p:cNvPr id="32" name="Oval 28"/>
          <p:cNvSpPr>
            <a:spLocks noChangeAspect="1"/>
          </p:cNvSpPr>
          <p:nvPr/>
        </p:nvSpPr>
        <p:spPr bwMode="auto">
          <a:xfrm>
            <a:off x="7244839" y="1566459"/>
            <a:ext cx="1249810" cy="1246715"/>
          </a:xfrm>
          <a:prstGeom prst="ellipse">
            <a:avLst/>
          </a:prstGeom>
          <a:noFill/>
          <a:ln>
            <a:solidFill>
              <a:srgbClr val="183A5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33" name="Oval 29"/>
          <p:cNvSpPr>
            <a:spLocks noChangeAspect="1"/>
          </p:cNvSpPr>
          <p:nvPr/>
        </p:nvSpPr>
        <p:spPr bwMode="auto">
          <a:xfrm>
            <a:off x="7549069" y="2389436"/>
            <a:ext cx="641350" cy="639762"/>
          </a:xfrm>
          <a:prstGeom prst="ellipse">
            <a:avLst/>
          </a:prstGeom>
          <a:solidFill>
            <a:srgbClr val="183A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Roboto condensed"/>
              <a:cs typeface="Roboto condensed"/>
            </a:endParaRPr>
          </a:p>
        </p:txBody>
      </p:sp>
      <p:sp>
        <p:nvSpPr>
          <p:cNvPr id="36" name="Freeform 21"/>
          <p:cNvSpPr>
            <a:spLocks/>
          </p:cNvSpPr>
          <p:nvPr/>
        </p:nvSpPr>
        <p:spPr bwMode="auto">
          <a:xfrm>
            <a:off x="7755231" y="2564638"/>
            <a:ext cx="229027" cy="289359"/>
          </a:xfrm>
          <a:custGeom>
            <a:avLst/>
            <a:gdLst>
              <a:gd name="T0" fmla="*/ 2147483647 w 323"/>
              <a:gd name="T1" fmla="*/ 2147483647 h 408"/>
              <a:gd name="T2" fmla="*/ 2147483647 w 323"/>
              <a:gd name="T3" fmla="*/ 2147483647 h 408"/>
              <a:gd name="T4" fmla="*/ 2147483647 w 323"/>
              <a:gd name="T5" fmla="*/ 2147483647 h 408"/>
              <a:gd name="T6" fmla="*/ 2147483647 w 323"/>
              <a:gd name="T7" fmla="*/ 2147483647 h 408"/>
              <a:gd name="T8" fmla="*/ 2147483647 w 323"/>
              <a:gd name="T9" fmla="*/ 2147483647 h 408"/>
              <a:gd name="T10" fmla="*/ 2147483647 w 323"/>
              <a:gd name="T11" fmla="*/ 2147483647 h 408"/>
              <a:gd name="T12" fmla="*/ 2147483647 w 323"/>
              <a:gd name="T13" fmla="*/ 2147483647 h 408"/>
              <a:gd name="T14" fmla="*/ 2147483647 w 323"/>
              <a:gd name="T15" fmla="*/ 2147483647 h 408"/>
              <a:gd name="T16" fmla="*/ 2147483647 w 323"/>
              <a:gd name="T17" fmla="*/ 2147483647 h 408"/>
              <a:gd name="T18" fmla="*/ 2147483647 w 323"/>
              <a:gd name="T19" fmla="*/ 2147483647 h 408"/>
              <a:gd name="T20" fmla="*/ 2147483647 w 323"/>
              <a:gd name="T21" fmla="*/ 2147483647 h 408"/>
              <a:gd name="T22" fmla="*/ 2147483647 w 323"/>
              <a:gd name="T23" fmla="*/ 2147483647 h 408"/>
              <a:gd name="T24" fmla="*/ 2147483647 w 323"/>
              <a:gd name="T25" fmla="*/ 2147483647 h 4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Roboto condensed"/>
              <a:cs typeface="Roboto condensed"/>
            </a:endParaRPr>
          </a:p>
        </p:txBody>
      </p:sp>
      <p:sp>
        <p:nvSpPr>
          <p:cNvPr id="38" name="Title 13"/>
          <p:cNvSpPr txBox="1">
            <a:spLocks/>
          </p:cNvSpPr>
          <p:nvPr/>
        </p:nvSpPr>
        <p:spPr bwMode="auto">
          <a:xfrm>
            <a:off x="7005723" y="3029198"/>
            <a:ext cx="1728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zh-CN" altLang="en-US" sz="1600" dirty="0">
                <a:solidFill>
                  <a:srgbClr val="183A5D"/>
                </a:solidFill>
                <a:latin typeface="Roboto condensed"/>
                <a:cs typeface="Roboto condensed"/>
              </a:rPr>
              <a:t>李钦</a:t>
            </a:r>
            <a:endParaRPr lang="en-US" sz="1600" b="1" dirty="0">
              <a:solidFill>
                <a:srgbClr val="183A5D"/>
              </a:solidFill>
              <a:latin typeface="Roboto condensed"/>
              <a:cs typeface="Roboto condensed"/>
            </a:endParaRPr>
          </a:p>
        </p:txBody>
      </p:sp>
      <p:sp>
        <p:nvSpPr>
          <p:cNvPr id="39" name="文本框 38">
            <a:extLst>
              <a:ext uri="{FF2B5EF4-FFF2-40B4-BE49-F238E27FC236}">
                <a16:creationId xmlns:a16="http://schemas.microsoft.com/office/drawing/2014/main" id="{C0359D03-099A-43F9-9DCD-A00CCEFB3FF6}"/>
              </a:ext>
            </a:extLst>
          </p:cNvPr>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任务分工</a:t>
            </a:r>
          </a:p>
        </p:txBody>
      </p:sp>
      <p:sp>
        <p:nvSpPr>
          <p:cNvPr id="40" name="Content Placeholder 2">
            <a:extLst>
              <a:ext uri="{FF2B5EF4-FFF2-40B4-BE49-F238E27FC236}">
                <a16:creationId xmlns:a16="http://schemas.microsoft.com/office/drawing/2014/main" id="{0EE8E6FE-A3A8-4E30-B301-E651F383816D}"/>
              </a:ext>
            </a:extLst>
          </p:cNvPr>
          <p:cNvSpPr txBox="1">
            <a:spLocks/>
          </p:cNvSpPr>
          <p:nvPr/>
        </p:nvSpPr>
        <p:spPr bwMode="auto">
          <a:xfrm>
            <a:off x="5091091" y="1735270"/>
            <a:ext cx="1020949" cy="45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dirty="0">
                <a:solidFill>
                  <a:srgbClr val="183A5D"/>
                </a:solidFill>
                <a:latin typeface="Roboto condensed"/>
                <a:cs typeface="Roboto condensed"/>
              </a:rPr>
              <a:t>2</a:t>
            </a:r>
            <a:r>
              <a:rPr lang="en-US" altLang="zh-CN" dirty="0">
                <a:solidFill>
                  <a:srgbClr val="183A5D"/>
                </a:solidFill>
                <a:latin typeface="Roboto condensed"/>
                <a:cs typeface="Roboto condensed"/>
              </a:rPr>
              <a:t>5</a:t>
            </a:r>
            <a:r>
              <a:rPr lang="en-US" dirty="0">
                <a:solidFill>
                  <a:srgbClr val="183A5D"/>
                </a:solidFill>
                <a:latin typeface="Roboto condensed"/>
                <a:cs typeface="Roboto condensed"/>
              </a:rPr>
              <a:t>%</a:t>
            </a:r>
          </a:p>
        </p:txBody>
      </p:sp>
      <p:sp>
        <p:nvSpPr>
          <p:cNvPr id="41" name="Content Placeholder 2">
            <a:extLst>
              <a:ext uri="{FF2B5EF4-FFF2-40B4-BE49-F238E27FC236}">
                <a16:creationId xmlns:a16="http://schemas.microsoft.com/office/drawing/2014/main" id="{8FF463EF-6814-4963-A8CD-353039654F1B}"/>
              </a:ext>
            </a:extLst>
          </p:cNvPr>
          <p:cNvSpPr txBox="1">
            <a:spLocks/>
          </p:cNvSpPr>
          <p:nvPr/>
        </p:nvSpPr>
        <p:spPr bwMode="auto">
          <a:xfrm>
            <a:off x="7381875" y="1739172"/>
            <a:ext cx="1020949" cy="45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Font typeface="Arial" charset="0"/>
              <a:buNone/>
            </a:pPr>
            <a:r>
              <a:rPr lang="en-US" dirty="0">
                <a:solidFill>
                  <a:srgbClr val="183A5D"/>
                </a:solidFill>
                <a:latin typeface="Roboto condensed"/>
                <a:cs typeface="Roboto condensed"/>
              </a:rPr>
              <a:t>2</a:t>
            </a:r>
            <a:r>
              <a:rPr lang="en-US" altLang="zh-CN" dirty="0">
                <a:solidFill>
                  <a:srgbClr val="183A5D"/>
                </a:solidFill>
                <a:latin typeface="Roboto condensed"/>
                <a:cs typeface="Roboto condensed"/>
              </a:rPr>
              <a:t>5</a:t>
            </a:r>
            <a:r>
              <a:rPr lang="en-US" dirty="0">
                <a:solidFill>
                  <a:srgbClr val="183A5D"/>
                </a:solidFill>
                <a:latin typeface="Roboto condensed"/>
                <a:cs typeface="Roboto condensed"/>
              </a:rPr>
              <a:t>%</a:t>
            </a:r>
          </a:p>
        </p:txBody>
      </p:sp>
      <p:sp>
        <p:nvSpPr>
          <p:cNvPr id="2" name="文本框 1">
            <a:extLst>
              <a:ext uri="{FF2B5EF4-FFF2-40B4-BE49-F238E27FC236}">
                <a16:creationId xmlns:a16="http://schemas.microsoft.com/office/drawing/2014/main" id="{05D06CEE-D7CC-43C9-9E5D-234EBD3A5993}"/>
              </a:ext>
            </a:extLst>
          </p:cNvPr>
          <p:cNvSpPr txBox="1"/>
          <p:nvPr/>
        </p:nvSpPr>
        <p:spPr>
          <a:xfrm>
            <a:off x="2736524" y="3579019"/>
            <a:ext cx="1316386" cy="300082"/>
          </a:xfrm>
          <a:prstGeom prst="rect">
            <a:avLst/>
          </a:prstGeom>
          <a:noFill/>
        </p:spPr>
        <p:txBody>
          <a:bodyPr wrap="none" rtlCol="0">
            <a:spAutoFit/>
          </a:bodyPr>
          <a:lstStyle/>
          <a:p>
            <a:r>
              <a:rPr lang="en-US" altLang="zh-CN" dirty="0"/>
              <a:t>SSD</a:t>
            </a:r>
            <a:r>
              <a:rPr lang="zh-CN" altLang="en-US" dirty="0"/>
              <a:t>模型的训练</a:t>
            </a:r>
          </a:p>
        </p:txBody>
      </p:sp>
      <p:sp>
        <p:nvSpPr>
          <p:cNvPr id="26" name="文本框 25">
            <a:extLst>
              <a:ext uri="{FF2B5EF4-FFF2-40B4-BE49-F238E27FC236}">
                <a16:creationId xmlns:a16="http://schemas.microsoft.com/office/drawing/2014/main" id="{3239AAF2-878D-491C-BF95-1EA11515AFFF}"/>
              </a:ext>
            </a:extLst>
          </p:cNvPr>
          <p:cNvSpPr txBox="1"/>
          <p:nvPr/>
        </p:nvSpPr>
        <p:spPr>
          <a:xfrm>
            <a:off x="619764" y="3579019"/>
            <a:ext cx="1569660" cy="507831"/>
          </a:xfrm>
          <a:prstGeom prst="rect">
            <a:avLst/>
          </a:prstGeom>
          <a:noFill/>
        </p:spPr>
        <p:txBody>
          <a:bodyPr wrap="none" rtlCol="0">
            <a:spAutoFit/>
          </a:bodyPr>
          <a:lstStyle/>
          <a:p>
            <a:r>
              <a:rPr lang="zh-CN" altLang="en-US" dirty="0"/>
              <a:t>数据获取、增强、</a:t>
            </a:r>
            <a:endParaRPr lang="en-US" altLang="zh-CN" dirty="0"/>
          </a:p>
          <a:p>
            <a:r>
              <a:rPr lang="zh-CN" altLang="en-US" dirty="0"/>
              <a:t>模型移植</a:t>
            </a:r>
          </a:p>
        </p:txBody>
      </p:sp>
      <p:sp>
        <p:nvSpPr>
          <p:cNvPr id="27" name="文本框 26">
            <a:extLst>
              <a:ext uri="{FF2B5EF4-FFF2-40B4-BE49-F238E27FC236}">
                <a16:creationId xmlns:a16="http://schemas.microsoft.com/office/drawing/2014/main" id="{052A20E5-F10F-4ED6-BF78-5220A2FE7FED}"/>
              </a:ext>
            </a:extLst>
          </p:cNvPr>
          <p:cNvSpPr txBox="1"/>
          <p:nvPr/>
        </p:nvSpPr>
        <p:spPr>
          <a:xfrm>
            <a:off x="4976661" y="3571875"/>
            <a:ext cx="1580882" cy="300082"/>
          </a:xfrm>
          <a:prstGeom prst="rect">
            <a:avLst/>
          </a:prstGeom>
          <a:noFill/>
        </p:spPr>
        <p:txBody>
          <a:bodyPr wrap="none" rtlCol="0">
            <a:spAutoFit/>
          </a:bodyPr>
          <a:lstStyle/>
          <a:p>
            <a:r>
              <a:rPr lang="zh-CN" altLang="en-US" dirty="0"/>
              <a:t>模型的转换、移植</a:t>
            </a:r>
          </a:p>
        </p:txBody>
      </p:sp>
      <p:sp>
        <p:nvSpPr>
          <p:cNvPr id="29" name="文本框 28">
            <a:extLst>
              <a:ext uri="{FF2B5EF4-FFF2-40B4-BE49-F238E27FC236}">
                <a16:creationId xmlns:a16="http://schemas.microsoft.com/office/drawing/2014/main" id="{298FBB93-9771-4E43-B6C3-D5DF9FCA8A8D}"/>
              </a:ext>
            </a:extLst>
          </p:cNvPr>
          <p:cNvSpPr txBox="1"/>
          <p:nvPr/>
        </p:nvSpPr>
        <p:spPr>
          <a:xfrm>
            <a:off x="7289322" y="3579019"/>
            <a:ext cx="1223412" cy="300082"/>
          </a:xfrm>
          <a:prstGeom prst="rect">
            <a:avLst/>
          </a:prstGeom>
          <a:noFill/>
        </p:spPr>
        <p:txBody>
          <a:bodyPr wrap="none" rtlCol="0">
            <a:spAutoFit/>
          </a:bodyPr>
          <a:lstStyle/>
          <a:p>
            <a:r>
              <a:rPr lang="zh-CN" altLang="en-US" dirty="0"/>
              <a:t>数据集的标注</a:t>
            </a:r>
          </a:p>
        </p:txBody>
      </p:sp>
    </p:spTree>
    <p:extLst>
      <p:ext uri="{BB962C8B-B14F-4D97-AF65-F5344CB8AC3E}">
        <p14:creationId xmlns:p14="http://schemas.microsoft.com/office/powerpoint/2010/main" val="118712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数据增强</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 TWO</a:t>
            </a:r>
            <a:endParaRPr lang="zh-CN" altLang="en-US" sz="1800" dirty="0"/>
          </a:p>
        </p:txBody>
      </p:sp>
      <p:sp>
        <p:nvSpPr>
          <p:cNvPr id="13" name="Rounded Rectangle 12"/>
          <p:cNvSpPr/>
          <p:nvPr/>
        </p:nvSpPr>
        <p:spPr>
          <a:xfrm>
            <a:off x="4808664" y="1188741"/>
            <a:ext cx="401324" cy="401324"/>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grpSp>
        <p:nvGrpSpPr>
          <p:cNvPr id="14" name="Group 14"/>
          <p:cNvGrpSpPr/>
          <p:nvPr/>
        </p:nvGrpSpPr>
        <p:grpSpPr>
          <a:xfrm>
            <a:off x="4921557" y="1330167"/>
            <a:ext cx="186772" cy="118470"/>
            <a:chOff x="6351" y="0"/>
            <a:chExt cx="490538" cy="311150"/>
          </a:xfrm>
          <a:solidFill>
            <a:schemeClr val="bg1"/>
          </a:solidFill>
        </p:grpSpPr>
        <p:sp>
          <p:nvSpPr>
            <p:cNvPr id="15"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16"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17"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grpSp>
      <p:grpSp>
        <p:nvGrpSpPr>
          <p:cNvPr id="10" name="Group 31"/>
          <p:cNvGrpSpPr/>
          <p:nvPr/>
        </p:nvGrpSpPr>
        <p:grpSpPr>
          <a:xfrm>
            <a:off x="5262574" y="1242542"/>
            <a:ext cx="3087387" cy="531386"/>
            <a:chOff x="4793682" y="1096612"/>
            <a:chExt cx="3087387" cy="531386"/>
          </a:xfrm>
        </p:grpSpPr>
        <p:sp>
          <p:nvSpPr>
            <p:cNvPr id="11" name="텍스트 개체 틀 2"/>
            <p:cNvSpPr txBox="1">
              <a:spLocks/>
            </p:cNvSpPr>
            <p:nvPr/>
          </p:nvSpPr>
          <p:spPr>
            <a:xfrm>
              <a:off x="4826000" y="1184741"/>
              <a:ext cx="3055069" cy="443257"/>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800" dirty="0">
                <a:solidFill>
                  <a:schemeClr val="bg1">
                    <a:lumMod val="50000"/>
                  </a:schemeClr>
                </a:solidFill>
                <a:latin typeface="Roboto condensed"/>
                <a:cs typeface="Roboto condensed"/>
              </a:endParaRPr>
            </a:p>
          </p:txBody>
        </p:sp>
        <p:sp>
          <p:nvSpPr>
            <p:cNvPr id="12" name="텍스트 개체 틀 2"/>
            <p:cNvSpPr txBox="1">
              <a:spLocks/>
            </p:cNvSpPr>
            <p:nvPr/>
          </p:nvSpPr>
          <p:spPr>
            <a:xfrm>
              <a:off x="4793682" y="1096612"/>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tx1">
                      <a:lumMod val="65000"/>
                      <a:lumOff val="35000"/>
                    </a:schemeClr>
                  </a:solidFill>
                  <a:latin typeface="Roboto condensed"/>
                  <a:cs typeface="Roboto condensed"/>
                </a:rPr>
                <a:t>Random Erasing</a:t>
              </a:r>
              <a:r>
                <a:rPr lang="zh-CN" altLang="en-US" sz="1200" dirty="0">
                  <a:solidFill>
                    <a:schemeClr val="tx1">
                      <a:lumMod val="65000"/>
                      <a:lumOff val="35000"/>
                    </a:schemeClr>
                  </a:solidFill>
                  <a:latin typeface="Roboto condensed"/>
                  <a:cs typeface="Roboto condensed"/>
                </a:rPr>
                <a:t>（遮挡）</a:t>
              </a:r>
              <a:endParaRPr lang="en-US" altLang="ko-KR" sz="1200" dirty="0">
                <a:solidFill>
                  <a:schemeClr val="tx1">
                    <a:lumMod val="65000"/>
                    <a:lumOff val="35000"/>
                  </a:schemeClr>
                </a:solidFill>
                <a:latin typeface="Roboto condensed"/>
                <a:cs typeface="Roboto condensed"/>
              </a:endParaRPr>
            </a:p>
          </p:txBody>
        </p:sp>
      </p:grpSp>
      <p:pic>
        <p:nvPicPr>
          <p:cNvPr id="3" name="图片 2">
            <a:extLst>
              <a:ext uri="{FF2B5EF4-FFF2-40B4-BE49-F238E27FC236}">
                <a16:creationId xmlns:a16="http://schemas.microsoft.com/office/drawing/2014/main" id="{7EA8EEA6-9362-495F-B781-4D8129442B5D}"/>
              </a:ext>
            </a:extLst>
          </p:cNvPr>
          <p:cNvPicPr>
            <a:picLocks noChangeAspect="1"/>
          </p:cNvPicPr>
          <p:nvPr/>
        </p:nvPicPr>
        <p:blipFill>
          <a:blip r:embed="rId2"/>
          <a:stretch>
            <a:fillRect/>
          </a:stretch>
        </p:blipFill>
        <p:spPr>
          <a:xfrm>
            <a:off x="99538" y="2001542"/>
            <a:ext cx="4328535" cy="1912786"/>
          </a:xfrm>
          <a:prstGeom prst="rect">
            <a:avLst/>
          </a:prstGeom>
        </p:spPr>
      </p:pic>
      <p:sp>
        <p:nvSpPr>
          <p:cNvPr id="45" name="Rounded Rectangle 13">
            <a:extLst>
              <a:ext uri="{FF2B5EF4-FFF2-40B4-BE49-F238E27FC236}">
                <a16:creationId xmlns:a16="http://schemas.microsoft.com/office/drawing/2014/main" id="{F677730F-115A-42B0-9B9B-CC8D7D07B75F}"/>
              </a:ext>
            </a:extLst>
          </p:cNvPr>
          <p:cNvSpPr/>
          <p:nvPr/>
        </p:nvSpPr>
        <p:spPr>
          <a:xfrm>
            <a:off x="401379" y="1242542"/>
            <a:ext cx="401324" cy="401324"/>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a:cs typeface="Roboto condensed"/>
            </a:endParaRPr>
          </a:p>
        </p:txBody>
      </p:sp>
      <p:grpSp>
        <p:nvGrpSpPr>
          <p:cNvPr id="46" name="Group 22">
            <a:extLst>
              <a:ext uri="{FF2B5EF4-FFF2-40B4-BE49-F238E27FC236}">
                <a16:creationId xmlns:a16="http://schemas.microsoft.com/office/drawing/2014/main" id="{52C35943-4354-4A28-AD6E-FA6214F664FD}"/>
              </a:ext>
            </a:extLst>
          </p:cNvPr>
          <p:cNvGrpSpPr/>
          <p:nvPr/>
        </p:nvGrpSpPr>
        <p:grpSpPr>
          <a:xfrm>
            <a:off x="520054" y="1367999"/>
            <a:ext cx="172328" cy="169584"/>
            <a:chOff x="6297613" y="1392238"/>
            <a:chExt cx="498475" cy="490537"/>
          </a:xfrm>
          <a:solidFill>
            <a:schemeClr val="bg1"/>
          </a:solidFill>
        </p:grpSpPr>
        <p:sp>
          <p:nvSpPr>
            <p:cNvPr id="47" name="Freeform 23">
              <a:extLst>
                <a:ext uri="{FF2B5EF4-FFF2-40B4-BE49-F238E27FC236}">
                  <a16:creationId xmlns:a16="http://schemas.microsoft.com/office/drawing/2014/main" id="{764197F2-6339-406E-89AB-92A2C50BC826}"/>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48" name="Freeform 24">
              <a:extLst>
                <a:ext uri="{FF2B5EF4-FFF2-40B4-BE49-F238E27FC236}">
                  <a16:creationId xmlns:a16="http://schemas.microsoft.com/office/drawing/2014/main" id="{B39E91AB-8015-45EF-91B3-04CC1EC03AD2}"/>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sp>
          <p:nvSpPr>
            <p:cNvPr id="49" name="Freeform 25">
              <a:extLst>
                <a:ext uri="{FF2B5EF4-FFF2-40B4-BE49-F238E27FC236}">
                  <a16:creationId xmlns:a16="http://schemas.microsoft.com/office/drawing/2014/main" id="{203102E9-FF40-4109-897A-1114317D0ECB}"/>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Roboto condensed"/>
                <a:ea typeface="+mn-ea"/>
                <a:cs typeface="Roboto condensed"/>
              </a:endParaRPr>
            </a:p>
          </p:txBody>
        </p:sp>
      </p:grpSp>
      <p:grpSp>
        <p:nvGrpSpPr>
          <p:cNvPr id="50" name="Group 41">
            <a:extLst>
              <a:ext uri="{FF2B5EF4-FFF2-40B4-BE49-F238E27FC236}">
                <a16:creationId xmlns:a16="http://schemas.microsoft.com/office/drawing/2014/main" id="{383A8BE1-0852-4141-BC33-836DE142B03B}"/>
              </a:ext>
            </a:extLst>
          </p:cNvPr>
          <p:cNvGrpSpPr/>
          <p:nvPr/>
        </p:nvGrpSpPr>
        <p:grpSpPr>
          <a:xfrm>
            <a:off x="855289" y="1302876"/>
            <a:ext cx="3078725" cy="536094"/>
            <a:chOff x="4802344" y="1091904"/>
            <a:chExt cx="3078725" cy="536094"/>
          </a:xfrm>
        </p:grpSpPr>
        <p:sp>
          <p:nvSpPr>
            <p:cNvPr id="51" name="텍스트 개체 틀 2">
              <a:extLst>
                <a:ext uri="{FF2B5EF4-FFF2-40B4-BE49-F238E27FC236}">
                  <a16:creationId xmlns:a16="http://schemas.microsoft.com/office/drawing/2014/main" id="{5E5B3229-B473-4062-8336-6A5FE5B47F16}"/>
                </a:ext>
              </a:extLst>
            </p:cNvPr>
            <p:cNvSpPr txBox="1">
              <a:spLocks/>
            </p:cNvSpPr>
            <p:nvPr/>
          </p:nvSpPr>
          <p:spPr>
            <a:xfrm>
              <a:off x="4826000" y="1184741"/>
              <a:ext cx="3055069" cy="44325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900" dirty="0">
                <a:solidFill>
                  <a:srgbClr val="7F7F7F"/>
                </a:solidFill>
                <a:latin typeface="Roboto condensed"/>
                <a:cs typeface="Roboto condensed"/>
              </a:endParaRPr>
            </a:p>
          </p:txBody>
        </p:sp>
        <p:sp>
          <p:nvSpPr>
            <p:cNvPr id="52" name="텍스트 개체 틀 2">
              <a:extLst>
                <a:ext uri="{FF2B5EF4-FFF2-40B4-BE49-F238E27FC236}">
                  <a16:creationId xmlns:a16="http://schemas.microsoft.com/office/drawing/2014/main" id="{41A770B4-10BE-45B5-9E2D-44365FDF5D59}"/>
                </a:ext>
              </a:extLst>
            </p:cNvPr>
            <p:cNvSpPr txBox="1">
              <a:spLocks/>
            </p:cNvSpPr>
            <p:nvPr/>
          </p:nvSpPr>
          <p:spPr>
            <a:xfrm>
              <a:off x="4802344" y="1091904"/>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chemeClr val="tx1">
                      <a:lumMod val="65000"/>
                      <a:lumOff val="35000"/>
                    </a:schemeClr>
                  </a:solidFill>
                  <a:latin typeface="Roboto condensed"/>
                  <a:cs typeface="Roboto condensed"/>
                </a:rPr>
                <a:t>sheering(</a:t>
              </a:r>
              <a:r>
                <a:rPr lang="zh-CN" altLang="en-US" sz="1200" dirty="0">
                  <a:solidFill>
                    <a:schemeClr val="tx1">
                      <a:lumMod val="65000"/>
                      <a:lumOff val="35000"/>
                    </a:schemeClr>
                  </a:solidFill>
                  <a:latin typeface="Roboto condensed"/>
                  <a:cs typeface="Roboto condensed"/>
                </a:rPr>
                <a:t>坐标轴倾斜</a:t>
              </a:r>
              <a:r>
                <a:rPr lang="en-US" altLang="zh-CN" sz="1200" dirty="0">
                  <a:solidFill>
                    <a:schemeClr val="tx1">
                      <a:lumMod val="65000"/>
                      <a:lumOff val="35000"/>
                    </a:schemeClr>
                  </a:solidFill>
                  <a:latin typeface="Roboto condensed"/>
                  <a:cs typeface="Roboto condensed"/>
                </a:rPr>
                <a:t>)</a:t>
              </a:r>
              <a:endParaRPr lang="en-US" altLang="ko-KR" sz="1200" dirty="0">
                <a:solidFill>
                  <a:schemeClr val="tx1">
                    <a:lumMod val="65000"/>
                    <a:lumOff val="35000"/>
                  </a:schemeClr>
                </a:solidFill>
                <a:latin typeface="Roboto condensed"/>
                <a:cs typeface="Roboto condensed"/>
              </a:endParaRPr>
            </a:p>
          </p:txBody>
        </p:sp>
      </p:grpSp>
      <p:pic>
        <p:nvPicPr>
          <p:cNvPr id="8" name="图片 7">
            <a:extLst>
              <a:ext uri="{FF2B5EF4-FFF2-40B4-BE49-F238E27FC236}">
                <a16:creationId xmlns:a16="http://schemas.microsoft.com/office/drawing/2014/main" id="{7193B5BD-CA3F-44F4-9DE1-A286F2A31BF2}"/>
              </a:ext>
            </a:extLst>
          </p:cNvPr>
          <p:cNvPicPr>
            <a:picLocks noChangeAspect="1"/>
          </p:cNvPicPr>
          <p:nvPr/>
        </p:nvPicPr>
        <p:blipFill>
          <a:blip r:embed="rId3"/>
          <a:stretch>
            <a:fillRect/>
          </a:stretch>
        </p:blipFill>
        <p:spPr>
          <a:xfrm>
            <a:off x="4547253" y="1904110"/>
            <a:ext cx="4343776" cy="1988992"/>
          </a:xfrm>
          <a:prstGeom prst="rect">
            <a:avLst/>
          </a:prstGeom>
        </p:spPr>
      </p:pic>
    </p:spTree>
    <p:extLst>
      <p:ext uri="{BB962C8B-B14F-4D97-AF65-F5344CB8AC3E}">
        <p14:creationId xmlns:p14="http://schemas.microsoft.com/office/powerpoint/2010/main" val="285382420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TotalTime>
  <Words>729</Words>
  <Application>Microsoft Office PowerPoint</Application>
  <PresentationFormat>全屏显示(16:9)</PresentationFormat>
  <Paragraphs>102</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Bebas Neue</vt:lpstr>
      <vt:lpstr>Roboto condensed</vt:lpstr>
      <vt:lpstr>Roboto Condensed Regular</vt:lpstr>
      <vt:lpstr>华文彩云</vt:lpstr>
      <vt:lpstr>华文琥珀</vt:lpstr>
      <vt:lpstr>微软雅黑</vt:lpstr>
      <vt:lpstr>幼圆</vt:lpstr>
      <vt:lpstr>Arial</vt:lpstr>
      <vt:lpstr>Arial Black</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吴 语港</cp:lastModifiedBy>
  <cp:revision>253</cp:revision>
  <dcterms:created xsi:type="dcterms:W3CDTF">2014-12-03T05:15:24Z</dcterms:created>
  <dcterms:modified xsi:type="dcterms:W3CDTF">2020-01-10T16:37:14Z</dcterms:modified>
  <cp:category>https://800sucai.taobao.com</cp:category>
</cp:coreProperties>
</file>